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media/image1.svg" ContentType="image/svg+xml"/>
  <Override PartName="/ppt/media/image2.svg" ContentType="image/svg+xml"/>
  <Override PartName="/ppt/media/image3.svg" ContentType="image/svg+xml"/>
  <Override PartName="/ppt/media/image4.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5"/>
  </p:notesMasterIdLst>
  <p:sldIdLst>
    <p:sldId id="417" r:id="rId4"/>
    <p:sldId id="418" r:id="rId6"/>
    <p:sldId id="419" r:id="rId7"/>
    <p:sldId id="420" r:id="rId8"/>
    <p:sldId id="421" r:id="rId9"/>
    <p:sldId id="422" r:id="rId10"/>
    <p:sldId id="423" r:id="rId11"/>
    <p:sldId id="356" r:id="rId12"/>
    <p:sldId id="424" r:id="rId13"/>
    <p:sldId id="357" r:id="rId14"/>
    <p:sldId id="360" r:id="rId15"/>
    <p:sldId id="425" r:id="rId16"/>
    <p:sldId id="358" r:id="rId17"/>
    <p:sldId id="362" r:id="rId18"/>
    <p:sldId id="427" r:id="rId19"/>
    <p:sldId id="391" r:id="rId20"/>
    <p:sldId id="364" r:id="rId21"/>
    <p:sldId id="428" r:id="rId22"/>
    <p:sldId id="365" r:id="rId23"/>
    <p:sldId id="429" r:id="rId24"/>
    <p:sldId id="367" r:id="rId25"/>
    <p:sldId id="368" r:id="rId26"/>
    <p:sldId id="369" r:id="rId27"/>
    <p:sldId id="430" r:id="rId28"/>
    <p:sldId id="431" r:id="rId29"/>
    <p:sldId id="372" r:id="rId30"/>
    <p:sldId id="432" r:id="rId31"/>
    <p:sldId id="392" r:id="rId32"/>
    <p:sldId id="374" r:id="rId33"/>
    <p:sldId id="434" r:id="rId34"/>
    <p:sldId id="393" r:id="rId35"/>
    <p:sldId id="378" r:id="rId36"/>
    <p:sldId id="379" r:id="rId37"/>
    <p:sldId id="380" r:id="rId38"/>
    <p:sldId id="381" r:id="rId39"/>
    <p:sldId id="382" r:id="rId40"/>
    <p:sldId id="383" r:id="rId41"/>
    <p:sldId id="437" r:id="rId42"/>
    <p:sldId id="435" r:id="rId43"/>
    <p:sldId id="436" r:id="rId44"/>
    <p:sldId id="385" r:id="rId45"/>
    <p:sldId id="439" r:id="rId46"/>
    <p:sldId id="440" r:id="rId47"/>
    <p:sldId id="389" r:id="rId48"/>
    <p:sldId id="441" r:id="rId49"/>
  </p:sldIdLst>
  <p:sldSz cx="12192000" cy="6858000"/>
  <p:notesSz cx="6858000" cy="9144000"/>
  <p:embeddedFontLst>
    <p:embeddedFont>
      <p:font typeface="微软雅黑"/>
      <p:regular r:id="rId53"/>
    </p:embeddedFont>
    <p:embeddedFont>
      <p:font typeface="微软雅黑" pitchFamily="34" charset="-122"/>
      <p:regular r:id="rId54"/>
    </p:embeddedFont>
    <p:embeddedFont>
      <p:font typeface="等线" charset="0"/>
      <p:regular r:id="rId55"/>
    </p:embeddedFont>
  </p:embeddedFontLst>
  <p:custDataLst>
    <p:tags r:id="rId5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E4183"/>
    <a:srgbClr val="587087"/>
    <a:srgbClr val="74676A"/>
    <a:srgbClr val="FBFFE1"/>
    <a:srgbClr val="F0EAD8"/>
    <a:srgbClr val="E0CCA3"/>
    <a:srgbClr val="AC8E7C"/>
    <a:srgbClr val="BECCB6"/>
    <a:srgbClr val="ACA4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65" autoAdjust="0"/>
    <p:restoredTop sz="94660"/>
  </p:normalViewPr>
  <p:slideViewPr>
    <p:cSldViewPr snapToGrid="0" showGuides="1">
      <p:cViewPr varScale="1">
        <p:scale>
          <a:sx n="78" d="100"/>
          <a:sy n="78" d="100"/>
        </p:scale>
        <p:origin x="186" y="678"/>
      </p:cViewPr>
      <p:guideLst>
        <p:guide orient="horz" pos="2130"/>
        <p:guide pos="390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6" Type="http://schemas.openxmlformats.org/officeDocument/2006/relationships/tags" Target="tags/tag120.xml"/><Relationship Id="rId55" Type="http://schemas.openxmlformats.org/officeDocument/2006/relationships/font" Target="fonts/font3.fntdata"/><Relationship Id="rId54" Type="http://schemas.openxmlformats.org/officeDocument/2006/relationships/font" Target="fonts/font2.fntdata"/><Relationship Id="rId53" Type="http://schemas.openxmlformats.org/officeDocument/2006/relationships/font" Target="fonts/font1.fntdata"/><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A51094-F3BE-40D2-81E5-BC3E54FBC40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B3ED99D-4B73-40C3-A1B0-8368B2FB35A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幻灯片图像占位符 1"/>
          <p:cNvSpPr>
            <a:spLocks noGrp="1" noRot="1" noChangeAspect="1" noTextEdit="1"/>
          </p:cNvSpPr>
          <p:nvPr>
            <p:ph type="sldImg"/>
          </p:nvPr>
        </p:nvSpPr>
        <p:spPr>
          <a:ln>
            <a:solidFill>
              <a:srgbClr val="000000"/>
            </a:solidFill>
            <a:miter/>
          </a:ln>
        </p:spPr>
      </p:sp>
      <p:sp>
        <p:nvSpPr>
          <p:cNvPr id="6147" name="备注占位符 2"/>
          <p:cNvSpPr>
            <a:spLocks noGrp="1"/>
          </p:cNvSpPr>
          <p:nvPr>
            <p:ph type="body" idx="1"/>
          </p:nvPr>
        </p:nvSpPr>
        <p:spPr>
          <a:noFill/>
          <a:ln>
            <a:noFill/>
          </a:ln>
        </p:spPr>
        <p:txBody>
          <a:bodyPr wrap="square" lIns="91440" tIns="45720" rIns="91440" bIns="45720" anchor="t" anchorCtr="0"/>
          <a:p>
            <a:pPr lvl="0">
              <a:spcBef>
                <a:spcPct val="0"/>
              </a:spcBef>
            </a:pPr>
            <a:endParaRPr lang="zh-CN" altLang="en-US" dirty="0"/>
          </a:p>
        </p:txBody>
      </p:sp>
      <p:sp>
        <p:nvSpPr>
          <p:cNvPr id="6148"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buNone/>
            </a:pP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tags" Target="../tags/tag3.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tags" Target="../tags/tag4.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tags" Target="../tags/tag2.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pattFill prst="ltUpDiag">
          <a:fgClr>
            <a:schemeClr val="bg2">
              <a:lumMod val="90000"/>
            </a:schemeClr>
          </a:fgClr>
          <a:bgClr>
            <a:schemeClr val="bg1"/>
          </a:bgClr>
        </a:pattFill>
        <a:effectLst/>
      </p:bgPr>
    </p:bg>
    <p:spTree>
      <p:nvGrpSpPr>
        <p:cNvPr id="1" name=""/>
        <p:cNvGrpSpPr/>
        <p:nvPr/>
      </p:nvGrpSpPr>
      <p:grpSpPr>
        <a:xfrm>
          <a:off x="0" y="0"/>
          <a:ext cx="0" cy="0"/>
          <a:chOff x="0" y="0"/>
          <a:chExt cx="0" cy="0"/>
        </a:xfrm>
      </p:grpSpPr>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235B6E-B133-4837-ACBF-E9446B539C01}" type="slidenum">
              <a:rPr lang="zh-CN" altLang="en-US" smtClean="0"/>
            </a:fld>
            <a:endParaRPr lang="zh-CN" altLang="en-US"/>
          </a:p>
        </p:txBody>
      </p:sp>
      <p:sp>
        <p:nvSpPr>
          <p:cNvPr id="7" name="矩形 6"/>
          <p:cNvSpPr/>
          <p:nvPr userDrawn="1">
            <p:custDataLst>
              <p:tags r:id="rId2"/>
            </p:custDataLst>
          </p:nvPr>
        </p:nvSpPr>
        <p:spPr>
          <a:xfrm>
            <a:off x="-17145" y="0"/>
            <a:ext cx="12192000" cy="749301"/>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lang="zh-CN" altLang="en-US" sz="180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pattFill prst="ltUpDiag">
          <a:fgClr>
            <a:schemeClr val="bg2">
              <a:lumMod val="90000"/>
            </a:schemeClr>
          </a:fgClr>
          <a:bgClr>
            <a:schemeClr val="bg1"/>
          </a:bgClr>
        </a:pattFill>
        <a:effectLst/>
      </p:bgPr>
    </p:bg>
    <p:spTree>
      <p:nvGrpSpPr>
        <p:cNvPr id="1" name=""/>
        <p:cNvGrpSpPr/>
        <p:nvPr/>
      </p:nvGrpSpPr>
      <p:grpSpPr>
        <a:xfrm>
          <a:off x="0" y="0"/>
          <a:ext cx="0" cy="0"/>
          <a:chOff x="0" y="0"/>
          <a:chExt cx="0" cy="0"/>
        </a:xfrm>
      </p:grpSpPr>
      <p:sp>
        <p:nvSpPr>
          <p:cNvPr id="15" name="矩形 14"/>
          <p:cNvSpPr/>
          <p:nvPr userDrawn="1"/>
        </p:nvSpPr>
        <p:spPr>
          <a:xfrm>
            <a:off x="-635" y="6581775"/>
            <a:ext cx="12251055" cy="309245"/>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pattFill prst="ltUpDiag">
          <a:fgClr>
            <a:schemeClr val="bg2">
              <a:lumMod val="90000"/>
            </a:schemeClr>
          </a:fgClr>
          <a:bgClr>
            <a:schemeClr val="bg1"/>
          </a:bgClr>
        </a:pattFill>
        <a:effectLst/>
      </p:bgPr>
    </p:bg>
    <p:spTree>
      <p:nvGrpSpPr>
        <p:cNvPr id="1" name=""/>
        <p:cNvGrpSpPr/>
        <p:nvPr/>
      </p:nvGrpSpPr>
      <p:grpSpPr>
        <a:xfrm>
          <a:off x="0" y="0"/>
          <a:ext cx="0" cy="0"/>
          <a:chOff x="0" y="0"/>
          <a:chExt cx="0" cy="0"/>
        </a:xfrm>
      </p:grpSpPr>
      <p:sp>
        <p:nvSpPr>
          <p:cNvPr id="5" name="矩形 4"/>
          <p:cNvSpPr/>
          <p:nvPr userDrawn="1">
            <p:custDataLst>
              <p:tags r:id="rId2"/>
            </p:custDataLst>
          </p:nvPr>
        </p:nvSpPr>
        <p:spPr>
          <a:xfrm>
            <a:off x="-17145" y="0"/>
            <a:ext cx="12192000" cy="749301"/>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lang="zh-CN" altLang="en-US" sz="180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pattFill prst="ltUpDiag">
          <a:fgClr>
            <a:schemeClr val="bg2">
              <a:lumMod val="90000"/>
            </a:schemeClr>
          </a:fgClr>
          <a:bgClr>
            <a:schemeClr val="bg1"/>
          </a:bgClr>
        </a:pattFill>
        <a:effectLst/>
      </p:bgPr>
    </p:bg>
    <p:spTree>
      <p:nvGrpSpPr>
        <p:cNvPr id="1" name=""/>
        <p:cNvGrpSpPr/>
        <p:nvPr/>
      </p:nvGrpSpPr>
      <p:grpSpPr>
        <a:xfrm>
          <a:off x="0" y="0"/>
          <a:ext cx="0" cy="0"/>
          <a:chOff x="0" y="0"/>
          <a:chExt cx="0" cy="0"/>
        </a:xfrm>
      </p:grpSpPr>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235B6E-B133-4837-ACBF-E9446B539C01}" type="slidenum">
              <a:rPr lang="zh-CN" altLang="en-US" smtClean="0"/>
            </a:fld>
            <a:endParaRPr lang="zh-CN" altLang="en-US"/>
          </a:p>
        </p:txBody>
      </p:sp>
      <p:sp>
        <p:nvSpPr>
          <p:cNvPr id="7" name="矩形 6"/>
          <p:cNvSpPr/>
          <p:nvPr userDrawn="1">
            <p:custDataLst>
              <p:tags r:id="rId2"/>
            </p:custDataLst>
          </p:nvPr>
        </p:nvSpPr>
        <p:spPr>
          <a:xfrm>
            <a:off x="-17145" y="0"/>
            <a:ext cx="12192000" cy="749301"/>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lang="zh-CN" altLang="en-US" sz="180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pattFill prst="ltUpDiag">
          <a:fgClr>
            <a:schemeClr val="bg2">
              <a:lumMod val="90000"/>
            </a:schemeClr>
          </a:fgClr>
          <a:bgClr>
            <a:schemeClr val="bg1"/>
          </a:bgClr>
        </a:pattFill>
        <a:effectLst/>
      </p:bgPr>
    </p:bg>
    <p:spTree>
      <p:nvGrpSpPr>
        <p:cNvPr id="1" name=""/>
        <p:cNvGrpSpPr/>
        <p:nvPr/>
      </p:nvGrpSpPr>
      <p:grpSpPr>
        <a:xfrm>
          <a:off x="0" y="0"/>
          <a:ext cx="0" cy="0"/>
          <a:chOff x="0" y="0"/>
          <a:chExt cx="0" cy="0"/>
        </a:xfrm>
      </p:grpSpPr>
      <p:sp>
        <p:nvSpPr>
          <p:cNvPr id="15" name="矩形 14"/>
          <p:cNvSpPr/>
          <p:nvPr userDrawn="1"/>
        </p:nvSpPr>
        <p:spPr>
          <a:xfrm>
            <a:off x="-635" y="6581775"/>
            <a:ext cx="12251055" cy="309245"/>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pattFill prst="ltUpDiag">
          <a:fgClr>
            <a:schemeClr val="bg2">
              <a:lumMod val="90000"/>
            </a:schemeClr>
          </a:fgClr>
          <a:bgClr>
            <a:schemeClr val="bg1"/>
          </a:bgClr>
        </a:pattFill>
        <a:effectLst/>
      </p:bgPr>
    </p:bg>
    <p:spTree>
      <p:nvGrpSpPr>
        <p:cNvPr id="1" name=""/>
        <p:cNvGrpSpPr/>
        <p:nvPr/>
      </p:nvGrpSpPr>
      <p:grpSpPr>
        <a:xfrm>
          <a:off x="0" y="0"/>
          <a:ext cx="0" cy="0"/>
          <a:chOff x="0" y="0"/>
          <a:chExt cx="0" cy="0"/>
        </a:xfrm>
      </p:grpSpPr>
      <p:sp>
        <p:nvSpPr>
          <p:cNvPr id="5" name="矩形 4"/>
          <p:cNvSpPr/>
          <p:nvPr userDrawn="1">
            <p:custDataLst>
              <p:tags r:id="rId2"/>
            </p:custDataLst>
          </p:nvPr>
        </p:nvSpPr>
        <p:spPr>
          <a:xfrm>
            <a:off x="-17145" y="0"/>
            <a:ext cx="12192000" cy="749301"/>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lang="zh-CN" altLang="en-US" sz="180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ABD3221-A1E8-4754-8C20-17D84978878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235B6E-B133-4837-ACBF-E9446B539C0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ABD3221-A1E8-4754-8C20-17D84978878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235B6E-B133-4837-ACBF-E9446B539C0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5.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7.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7.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0.xml"/><Relationship Id="rId1" Type="http://schemas.openxmlformats.org/officeDocument/2006/relationships/tags" Target="../tags/tag9.xml"/></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tags" Target="../tags/tag3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8.jpe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42.xml"/><Relationship Id="rId1" Type="http://schemas.openxmlformats.org/officeDocument/2006/relationships/tags" Target="../tags/tag41.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9.png"/></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50.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1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9" Type="http://schemas.openxmlformats.org/officeDocument/2006/relationships/tags" Target="../tags/tag57.xml"/><Relationship Id="rId8" Type="http://schemas.openxmlformats.org/officeDocument/2006/relationships/image" Target="../media/image1.svg"/><Relationship Id="rId7" Type="http://schemas.openxmlformats.org/officeDocument/2006/relationships/image" Target="../media/image11.png"/><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3" Type="http://schemas.openxmlformats.org/officeDocument/2006/relationships/slideLayout" Target="../slideLayouts/slideLayout6.xml"/><Relationship Id="rId32" Type="http://schemas.openxmlformats.org/officeDocument/2006/relationships/image" Target="../media/image4.svg"/><Relationship Id="rId31" Type="http://schemas.openxmlformats.org/officeDocument/2006/relationships/image" Target="../media/image14.png"/><Relationship Id="rId30" Type="http://schemas.openxmlformats.org/officeDocument/2006/relationships/tags" Target="../tags/tag74.xml"/><Relationship Id="rId3" Type="http://schemas.openxmlformats.org/officeDocument/2006/relationships/tags" Target="../tags/tag53.xml"/><Relationship Id="rId29" Type="http://schemas.openxmlformats.org/officeDocument/2006/relationships/tags" Target="../tags/tag73.xml"/><Relationship Id="rId28" Type="http://schemas.openxmlformats.org/officeDocument/2006/relationships/tags" Target="../tags/tag72.xml"/><Relationship Id="rId27" Type="http://schemas.openxmlformats.org/officeDocument/2006/relationships/tags" Target="../tags/tag71.xml"/><Relationship Id="rId26" Type="http://schemas.openxmlformats.org/officeDocument/2006/relationships/tags" Target="../tags/tag70.xml"/><Relationship Id="rId25" Type="http://schemas.openxmlformats.org/officeDocument/2006/relationships/tags" Target="../tags/tag69.xml"/><Relationship Id="rId24" Type="http://schemas.openxmlformats.org/officeDocument/2006/relationships/image" Target="../media/image3.svg"/><Relationship Id="rId23" Type="http://schemas.openxmlformats.org/officeDocument/2006/relationships/image" Target="../media/image13.png"/><Relationship Id="rId22" Type="http://schemas.openxmlformats.org/officeDocument/2006/relationships/tags" Target="../tags/tag68.xml"/><Relationship Id="rId21" Type="http://schemas.openxmlformats.org/officeDocument/2006/relationships/tags" Target="../tags/tag67.xml"/><Relationship Id="rId20" Type="http://schemas.openxmlformats.org/officeDocument/2006/relationships/tags" Target="../tags/tag66.xml"/><Relationship Id="rId2" Type="http://schemas.openxmlformats.org/officeDocument/2006/relationships/tags" Target="../tags/tag52.xml"/><Relationship Id="rId19" Type="http://schemas.openxmlformats.org/officeDocument/2006/relationships/tags" Target="../tags/tag65.xml"/><Relationship Id="rId18" Type="http://schemas.openxmlformats.org/officeDocument/2006/relationships/tags" Target="../tags/tag64.xml"/><Relationship Id="rId17" Type="http://schemas.openxmlformats.org/officeDocument/2006/relationships/tags" Target="../tags/tag63.xml"/><Relationship Id="rId16" Type="http://schemas.openxmlformats.org/officeDocument/2006/relationships/image" Target="../media/image2.svg"/><Relationship Id="rId15" Type="http://schemas.openxmlformats.org/officeDocument/2006/relationships/image" Target="../media/image12.png"/><Relationship Id="rId14" Type="http://schemas.openxmlformats.org/officeDocument/2006/relationships/tags" Target="../tags/tag62.xml"/><Relationship Id="rId13" Type="http://schemas.openxmlformats.org/officeDocument/2006/relationships/tags" Target="../tags/tag61.xml"/><Relationship Id="rId12" Type="http://schemas.openxmlformats.org/officeDocument/2006/relationships/tags" Target="../tags/tag60.xml"/><Relationship Id="rId11" Type="http://schemas.openxmlformats.org/officeDocument/2006/relationships/tags" Target="../tags/tag59.xml"/><Relationship Id="rId10" Type="http://schemas.openxmlformats.org/officeDocument/2006/relationships/tags" Target="../tags/tag58.xml"/><Relationship Id="rId1" Type="http://schemas.openxmlformats.org/officeDocument/2006/relationships/tags" Target="../tags/tag51.xml"/></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s>
</file>

<file path=ppt/slides/_rels/slide30.xml.rels><?xml version="1.0" encoding="UTF-8" standalone="yes"?>
<Relationships xmlns="http://schemas.openxmlformats.org/package/2006/relationships"><Relationship Id="rId9" Type="http://schemas.openxmlformats.org/officeDocument/2006/relationships/slideLayout" Target="../slideLayouts/slideLayout17.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9" Type="http://schemas.openxmlformats.org/officeDocument/2006/relationships/slideLayout" Target="../slideLayouts/slideLayout6.xml"/><Relationship Id="rId8" Type="http://schemas.openxmlformats.org/officeDocument/2006/relationships/tags" Target="../tags/tag90.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6.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7.png"/></Relationships>
</file>

<file path=ppt/slides/_rels/slide36.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8.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image" Target="../media/image20.png"/><Relationship Id="rId1" Type="http://schemas.openxmlformats.org/officeDocument/2006/relationships/image" Target="../media/image19.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9.xml"/><Relationship Id="rId1" Type="http://schemas.openxmlformats.org/officeDocument/2006/relationships/image" Target="../media/image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1.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9" Type="http://schemas.openxmlformats.org/officeDocument/2006/relationships/tags" Target="../tags/tag104.xml"/><Relationship Id="rId8" Type="http://schemas.openxmlformats.org/officeDocument/2006/relationships/tags" Target="../tags/tag103.xml"/><Relationship Id="rId7" Type="http://schemas.openxmlformats.org/officeDocument/2006/relationships/tags" Target="../tags/tag102.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5" Type="http://schemas.openxmlformats.org/officeDocument/2006/relationships/slideLayout" Target="../slideLayouts/slideLayout17.xml"/><Relationship Id="rId24" Type="http://schemas.openxmlformats.org/officeDocument/2006/relationships/tags" Target="../tags/tag119.xml"/><Relationship Id="rId23" Type="http://schemas.openxmlformats.org/officeDocument/2006/relationships/tags" Target="../tags/tag118.xml"/><Relationship Id="rId22" Type="http://schemas.openxmlformats.org/officeDocument/2006/relationships/tags" Target="../tags/tag117.xml"/><Relationship Id="rId21" Type="http://schemas.openxmlformats.org/officeDocument/2006/relationships/tags" Target="../tags/tag116.xml"/><Relationship Id="rId20" Type="http://schemas.openxmlformats.org/officeDocument/2006/relationships/tags" Target="../tags/tag115.xml"/><Relationship Id="rId2" Type="http://schemas.openxmlformats.org/officeDocument/2006/relationships/tags" Target="../tags/tag97.xml"/><Relationship Id="rId19" Type="http://schemas.openxmlformats.org/officeDocument/2006/relationships/tags" Target="../tags/tag114.xml"/><Relationship Id="rId18" Type="http://schemas.openxmlformats.org/officeDocument/2006/relationships/tags" Target="../tags/tag113.xml"/><Relationship Id="rId17" Type="http://schemas.openxmlformats.org/officeDocument/2006/relationships/tags" Target="../tags/tag112.xml"/><Relationship Id="rId16" Type="http://schemas.openxmlformats.org/officeDocument/2006/relationships/tags" Target="../tags/tag111.xml"/><Relationship Id="rId15" Type="http://schemas.openxmlformats.org/officeDocument/2006/relationships/tags" Target="../tags/tag110.xml"/><Relationship Id="rId14" Type="http://schemas.openxmlformats.org/officeDocument/2006/relationships/tags" Target="../tags/tag109.xml"/><Relationship Id="rId13" Type="http://schemas.openxmlformats.org/officeDocument/2006/relationships/tags" Target="../tags/tag108.xml"/><Relationship Id="rId12" Type="http://schemas.openxmlformats.org/officeDocument/2006/relationships/tags" Target="../tags/tag107.xml"/><Relationship Id="rId11" Type="http://schemas.openxmlformats.org/officeDocument/2006/relationships/tags" Target="../tags/tag106.xml"/><Relationship Id="rId10" Type="http://schemas.openxmlformats.org/officeDocument/2006/relationships/tags" Target="../tags/tag105.xml"/><Relationship Id="rId1" Type="http://schemas.openxmlformats.org/officeDocument/2006/relationships/tags" Target="../tags/tag96.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2.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2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custDataLst>
              <p:tags r:id="rId1"/>
            </p:custDataLst>
          </p:nvPr>
        </p:nvSpPr>
        <p:spPr>
          <a:xfrm>
            <a:off x="1125855" y="2208530"/>
            <a:ext cx="10139045" cy="1664970"/>
          </a:xfrm>
          <a:prstGeom prst="rect">
            <a:avLst/>
          </a:prstGeom>
        </p:spPr>
        <p:txBody>
          <a:bodyPr vert="horz" lIns="91440" tIns="45720" rIns="91440" bIns="45720" rtlCol="0" anchor="b">
            <a:noAutofit/>
          </a:bodyPr>
          <a:lstStyle>
            <a:lvl1pPr algn="ctr">
              <a:defRPr sz="6600">
                <a:latin typeface="+mj-lt"/>
                <a:ea typeface="+mj-ea"/>
                <a:cs typeface="+mj-cs"/>
              </a:defRPr>
            </a:lvl1pPr>
            <a:lvl2pPr algn="ctr">
              <a:defRPr sz="5865"/>
            </a:lvl2pPr>
            <a:lvl3pPr algn="ctr">
              <a:defRPr sz="5865"/>
            </a:lvl3pPr>
            <a:lvl4pPr algn="ctr">
              <a:defRPr sz="5865"/>
            </a:lvl4pPr>
            <a:lvl5pPr algn="ctr">
              <a:defRPr sz="5865"/>
            </a:lvl5pPr>
            <a:lvl6pPr marL="609600" algn="ctr" fontAlgn="base">
              <a:spcBef>
                <a:spcPct val="0"/>
              </a:spcBef>
              <a:spcAft>
                <a:spcPct val="0"/>
              </a:spcAft>
              <a:defRPr sz="5865"/>
            </a:lvl6pPr>
            <a:lvl7pPr marL="1219200" algn="ctr" fontAlgn="base">
              <a:spcBef>
                <a:spcPct val="0"/>
              </a:spcBef>
              <a:spcAft>
                <a:spcPct val="0"/>
              </a:spcAft>
              <a:defRPr sz="5865"/>
            </a:lvl7pPr>
            <a:lvl8pPr marL="1828800" algn="ctr" fontAlgn="base">
              <a:spcBef>
                <a:spcPct val="0"/>
              </a:spcBef>
              <a:spcAft>
                <a:spcPct val="0"/>
              </a:spcAft>
              <a:defRPr sz="5865"/>
            </a:lvl8pPr>
            <a:lvl9pPr marL="2438400" algn="ctr" fontAlgn="base">
              <a:spcBef>
                <a:spcPct val="0"/>
              </a:spcBef>
              <a:spcAft>
                <a:spcPct val="0"/>
              </a:spcAft>
              <a:defRPr sz="5865"/>
            </a:lvl9pPr>
          </a:lstStyle>
          <a:p>
            <a:pPr marL="0" indent="0" algn="ctr">
              <a:lnSpc>
                <a:spcPct val="100000"/>
              </a:lnSpc>
              <a:spcBef>
                <a:spcPts val="0"/>
              </a:spcBef>
              <a:spcAft>
                <a:spcPts val="0"/>
              </a:spcAft>
              <a:buSzPct val="100000"/>
              <a:buNone/>
            </a:pPr>
            <a:r>
              <a:rPr lang="zh-CN" altLang="en-US" sz="4400" dirty="0">
                <a:solidFill>
                  <a:schemeClr val="accent1">
                    <a:lumMod val="50000"/>
                  </a:schemeClr>
                </a:solidFill>
                <a:latin typeface="黑体" charset="0"/>
                <a:ea typeface="黑体" charset="0"/>
                <a:cs typeface="黑体" charset="0"/>
              </a:rPr>
              <a:t>第</a:t>
            </a:r>
            <a:r>
              <a:rPr lang="zh-CN" altLang="en-US" sz="4400" dirty="0">
                <a:solidFill>
                  <a:schemeClr val="accent1">
                    <a:lumMod val="50000"/>
                  </a:schemeClr>
                </a:solidFill>
                <a:latin typeface="黑体" charset="0"/>
                <a:ea typeface="黑体" charset="0"/>
                <a:cs typeface="黑体" charset="0"/>
              </a:rPr>
              <a:t>四章　</a:t>
            </a:r>
            <a:r>
              <a:rPr lang="zh-CN" altLang="en-US" sz="4400" b="1" dirty="0">
                <a:solidFill>
                  <a:schemeClr val="accent1">
                    <a:lumMod val="50000"/>
                  </a:schemeClr>
                </a:solidFill>
                <a:latin typeface="黑体" charset="0"/>
                <a:ea typeface="黑体" charset="0"/>
                <a:cs typeface="黑体" charset="0"/>
                <a:sym typeface="+mn-ea"/>
              </a:rPr>
              <a:t> 幼儿园教育活动的设计</a:t>
            </a:r>
            <a:endParaRPr lang="zh-CN" altLang="en-US" sz="4400" b="1" dirty="0">
              <a:solidFill>
                <a:schemeClr val="accent1">
                  <a:lumMod val="50000"/>
                </a:schemeClr>
              </a:solidFill>
              <a:latin typeface="黑体" charset="0"/>
              <a:ea typeface="黑体" charset="0"/>
              <a:cs typeface="黑体" charset="0"/>
              <a:sym typeface="+mn-ea"/>
            </a:endParaRPr>
          </a:p>
        </p:txBody>
      </p:sp>
      <p:sp>
        <p:nvSpPr>
          <p:cNvPr id="7" name="圆角矩形 6"/>
          <p:cNvSpPr/>
          <p:nvPr userDrawn="1">
            <p:custDataLst>
              <p:tags r:id="rId2"/>
            </p:custDataLst>
          </p:nvPr>
        </p:nvSpPr>
        <p:spPr>
          <a:xfrm>
            <a:off x="546735" y="4123690"/>
            <a:ext cx="11016615" cy="168275"/>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lang="zh-CN" altLang="en-US" sz="1800">
              <a:solidFill>
                <a:schemeClr val="lt1"/>
              </a:solidFill>
            </a:endParaRPr>
          </a:p>
        </p:txBody>
      </p:sp>
      <p:cxnSp>
        <p:nvCxnSpPr>
          <p:cNvPr id="9" name="直接连接符 8"/>
          <p:cNvCxnSpPr/>
          <p:nvPr userDrawn="1">
            <p:custDataLst>
              <p:tags r:id="rId3"/>
            </p:custDataLst>
          </p:nvPr>
        </p:nvCxnSpPr>
        <p:spPr>
          <a:xfrm>
            <a:off x="2350559" y="4004733"/>
            <a:ext cx="749088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ustDataLst>
      <p:tags r:id="rId4"/>
    </p:custDataLst>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a:xfrm>
            <a:off x="956310" y="946785"/>
            <a:ext cx="9248775" cy="958850"/>
          </a:xfrm>
        </p:spPr>
        <p:txBody>
          <a:bodyPr vert="horz" wrap="square" lIns="91440" tIns="45720" rIns="91440" bIns="45720" anchor="ctr" anchorCtr="0">
            <a:noAutofit/>
          </a:bodyPr>
          <a:p>
            <a:pPr defTabSz="914400">
              <a:buNone/>
            </a:pPr>
            <a:r>
              <a:rPr lang="zh-CN" altLang="en-US" sz="3200" b="1" dirty="0">
                <a:solidFill>
                  <a:schemeClr val="accent1">
                    <a:lumMod val="50000"/>
                  </a:schemeClr>
                </a:solidFill>
                <a:cs typeface="黑体" charset="0"/>
                <a:sym typeface="+mn-ea"/>
              </a:rPr>
              <a:t>（一） </a:t>
            </a:r>
            <a:r>
              <a:rPr lang="zh-CN" altLang="en-US" sz="3200" b="1" dirty="0">
                <a:solidFill>
                  <a:schemeClr val="accent1">
                    <a:lumMod val="50000"/>
                  </a:schemeClr>
                </a:solidFill>
                <a:cs typeface="黑体" charset="0"/>
                <a:sym typeface="+mn-ea"/>
              </a:rPr>
              <a:t>低结构幼儿园教育活动目标的设置</a:t>
            </a:r>
            <a:endParaRPr lang="zh-CN" altLang="en-US" sz="3200" b="1" kern="1200" dirty="0">
              <a:solidFill>
                <a:schemeClr val="accent1">
                  <a:lumMod val="50000"/>
                </a:schemeClr>
              </a:solidFill>
              <a:cs typeface="黑体" charset="0"/>
              <a:sym typeface="+mn-ea"/>
            </a:endParaRPr>
          </a:p>
        </p:txBody>
      </p:sp>
      <p:sp>
        <p:nvSpPr>
          <p:cNvPr id="8194" name="标题 1"/>
          <p:cNvSpPr>
            <a:spLocks noGrp="1"/>
          </p:cNvSpPr>
          <p:nvPr/>
        </p:nvSpPr>
        <p:spPr>
          <a:xfrm>
            <a:off x="875665" y="95885"/>
            <a:ext cx="10515600" cy="960755"/>
          </a:xfrm>
          <a:prstGeom prst="rect">
            <a:avLst/>
          </a:prstGeom>
          <a:noFill/>
          <a:ln w="9525">
            <a:noFill/>
          </a:ln>
        </p:spPr>
        <p:txBody>
          <a:bodyPr vert="horz" wrap="square" lIns="91440" tIns="45720" rIns="91440" bIns="45720" anchor="ctr" anchorCtr="0">
            <a:normAutofit/>
          </a:bodyPr>
          <a:lstStyle>
            <a:lvl1pPr algn="l" defTabSz="914400" rtl="0" eaLnBrk="1" latinLnBrk="0" hangingPunct="1">
              <a:lnSpc>
                <a:spcPct val="90000"/>
              </a:lnSpc>
              <a:spcBef>
                <a:spcPct val="0"/>
              </a:spcBef>
              <a:buNone/>
              <a:defRPr sz="3200" kern="1200">
                <a:solidFill>
                  <a:schemeClr val="tx1"/>
                </a:solidFill>
                <a:latin typeface="黑体" charset="0"/>
                <a:ea typeface="黑体" charset="0"/>
                <a:cs typeface="+mj-cs"/>
              </a:defRPr>
            </a:lvl1pPr>
          </a:lstStyle>
          <a:p>
            <a:pPr defTabSz="914400">
              <a:buNone/>
            </a:pPr>
            <a:r>
              <a:rPr lang="zh-CN" altLang="en-US" kern="1200" dirty="0">
                <a:solidFill>
                  <a:schemeClr val="accent1">
                    <a:lumMod val="50000"/>
                  </a:schemeClr>
                </a:solidFill>
                <a:cs typeface="黑体" charset="0"/>
              </a:rPr>
              <a:t>一、 游戏与幼儿园课程中的游戏</a:t>
            </a:r>
            <a:endParaRPr lang="zh-CN" altLang="en-US" kern="1200" dirty="0">
              <a:solidFill>
                <a:schemeClr val="accent1">
                  <a:lumMod val="50000"/>
                </a:schemeClr>
              </a:solidFill>
              <a:cs typeface="黑体" charset="0"/>
            </a:endParaRPr>
          </a:p>
        </p:txBody>
      </p:sp>
      <p:sp>
        <p:nvSpPr>
          <p:cNvPr id="4" name="文本框 3"/>
          <p:cNvSpPr txBox="1"/>
          <p:nvPr/>
        </p:nvSpPr>
        <p:spPr>
          <a:xfrm>
            <a:off x="805815" y="1900555"/>
            <a:ext cx="9885680" cy="645160"/>
          </a:xfrm>
          <a:prstGeom prst="rect">
            <a:avLst/>
          </a:prstGeom>
          <a:noFill/>
        </p:spPr>
        <p:txBody>
          <a:bodyPr wrap="square" rtlCol="0" anchor="t">
            <a:spAutoFit/>
          </a:bodyPr>
          <a:p>
            <a:pPr indent="457200" fontAlgn="auto">
              <a:lnSpc>
                <a:spcPct val="150000"/>
              </a:lnSpc>
            </a:pPr>
            <a:r>
              <a:rPr lang="zh-CN" altLang="en-US" sz="2400" dirty="0">
                <a:solidFill>
                  <a:schemeClr val="tx1">
                    <a:lumMod val="85000"/>
                    <a:lumOff val="15000"/>
                  </a:schemeClr>
                </a:solidFill>
                <a:latin typeface="微软雅黑" pitchFamily="34" charset="-122"/>
                <a:ea typeface="微软雅黑" pitchFamily="34" charset="-122"/>
                <a:cs typeface="Times New Roman" panose="02020603050405020304" pitchFamily="18" charset="0"/>
                <a:sym typeface="+mn-ea"/>
              </a:rPr>
              <a:t>采纳</a:t>
            </a:r>
            <a:r>
              <a:rPr lang="zh-CN" altLang="en-US" sz="2400" dirty="0">
                <a:solidFill>
                  <a:schemeClr val="accent2">
                    <a:lumMod val="75000"/>
                  </a:schemeClr>
                </a:solidFill>
                <a:latin typeface="微软雅黑" pitchFamily="34" charset="-122"/>
                <a:ea typeface="微软雅黑" pitchFamily="34" charset="-122"/>
                <a:cs typeface="Times New Roman" panose="02020603050405020304" pitchFamily="18" charset="0"/>
                <a:sym typeface="+mn-ea"/>
              </a:rPr>
              <a:t>生成性目标</a:t>
            </a:r>
            <a:r>
              <a:rPr lang="zh-CN" altLang="en-US" sz="2400" dirty="0">
                <a:solidFill>
                  <a:schemeClr val="tx1">
                    <a:lumMod val="85000"/>
                    <a:lumOff val="15000"/>
                  </a:schemeClr>
                </a:solidFill>
                <a:latin typeface="微软雅黑" pitchFamily="34" charset="-122"/>
                <a:ea typeface="微软雅黑" pitchFamily="34" charset="-122"/>
                <a:cs typeface="Times New Roman" panose="02020603050405020304" pitchFamily="18" charset="0"/>
                <a:sym typeface="+mn-ea"/>
              </a:rPr>
              <a:t>取向或</a:t>
            </a:r>
            <a:r>
              <a:rPr lang="zh-CN" altLang="en-US" sz="2400" dirty="0">
                <a:solidFill>
                  <a:schemeClr val="accent2">
                    <a:lumMod val="75000"/>
                  </a:schemeClr>
                </a:solidFill>
                <a:latin typeface="微软雅黑" pitchFamily="34" charset="-122"/>
                <a:ea typeface="微软雅黑" pitchFamily="34" charset="-122"/>
                <a:cs typeface="Times New Roman" panose="02020603050405020304" pitchFamily="18" charset="0"/>
                <a:sym typeface="+mn-ea"/>
              </a:rPr>
              <a:t>表现性目标</a:t>
            </a:r>
            <a:r>
              <a:rPr lang="zh-CN" altLang="en-US" sz="2400" dirty="0">
                <a:solidFill>
                  <a:schemeClr val="tx1">
                    <a:lumMod val="85000"/>
                    <a:lumOff val="15000"/>
                  </a:schemeClr>
                </a:solidFill>
                <a:latin typeface="微软雅黑" pitchFamily="34" charset="-122"/>
                <a:ea typeface="微软雅黑" pitchFamily="34" charset="-122"/>
                <a:cs typeface="Times New Roman" panose="02020603050405020304" pitchFamily="18" charset="0"/>
                <a:sym typeface="+mn-ea"/>
              </a:rPr>
              <a:t>取向。</a:t>
            </a:r>
            <a:endParaRPr lang="zh-CN" altLang="en-US" sz="2400" dirty="0">
              <a:solidFill>
                <a:schemeClr val="tx1">
                  <a:lumMod val="85000"/>
                  <a:lumOff val="15000"/>
                </a:schemeClr>
              </a:solidFill>
              <a:latin typeface="微软雅黑" pitchFamily="34" charset="-122"/>
              <a:ea typeface="微软雅黑" pitchFamily="34" charset="-122"/>
              <a:cs typeface="Times New Roman" panose="02020603050405020304" pitchFamily="18" charset="0"/>
              <a:sym typeface="+mn-ea"/>
            </a:endParaRPr>
          </a:p>
        </p:txBody>
      </p:sp>
      <p:sp>
        <p:nvSpPr>
          <p:cNvPr id="5" name="文本框 4"/>
          <p:cNvSpPr txBox="1"/>
          <p:nvPr/>
        </p:nvSpPr>
        <p:spPr>
          <a:xfrm>
            <a:off x="710565" y="3376930"/>
            <a:ext cx="10269220" cy="2861310"/>
          </a:xfrm>
          <a:prstGeom prst="rect">
            <a:avLst/>
          </a:prstGeom>
          <a:noFill/>
        </p:spPr>
        <p:txBody>
          <a:bodyPr wrap="square" rtlCol="0">
            <a:spAutoFit/>
          </a:bodyPr>
          <a:p>
            <a:pPr indent="561340" fontAlgn="auto">
              <a:lnSpc>
                <a:spcPct val="150000"/>
              </a:lnSpc>
            </a:pPr>
            <a:r>
              <a:rPr lang="zh-CN" altLang="en-US" sz="2400" dirty="0">
                <a:solidFill>
                  <a:schemeClr val="tx1">
                    <a:lumMod val="85000"/>
                    <a:lumOff val="15000"/>
                  </a:schemeClr>
                </a:solidFill>
                <a:latin typeface="微软雅黑" pitchFamily="34" charset="-122"/>
                <a:ea typeface="微软雅黑" pitchFamily="34" charset="-122"/>
                <a:cs typeface="Times New Roman" panose="02020603050405020304" pitchFamily="18" charset="0"/>
                <a:sym typeface="+mn-ea"/>
              </a:rPr>
              <a:t>所谓</a:t>
            </a:r>
            <a:r>
              <a:rPr lang="zh-CN" altLang="en-US" sz="2400" dirty="0">
                <a:solidFill>
                  <a:schemeClr val="accent2">
                    <a:lumMod val="75000"/>
                  </a:schemeClr>
                </a:solidFill>
                <a:latin typeface="微软雅黑" pitchFamily="34" charset="-122"/>
                <a:ea typeface="微软雅黑" pitchFamily="34" charset="-122"/>
                <a:cs typeface="Times New Roman" panose="02020603050405020304" pitchFamily="18" charset="0"/>
                <a:sym typeface="+mn-ea"/>
              </a:rPr>
              <a:t>生成性目标</a:t>
            </a:r>
            <a:r>
              <a:rPr lang="zh-CN" altLang="en-US" sz="2400" dirty="0">
                <a:solidFill>
                  <a:schemeClr val="tx1">
                    <a:lumMod val="85000"/>
                    <a:lumOff val="15000"/>
                  </a:schemeClr>
                </a:solidFill>
                <a:latin typeface="微软雅黑" pitchFamily="34" charset="-122"/>
                <a:ea typeface="微软雅黑" pitchFamily="34" charset="-122"/>
                <a:cs typeface="Times New Roman" panose="02020603050405020304" pitchFamily="18" charset="0"/>
                <a:sym typeface="+mn-ea"/>
              </a:rPr>
              <a:t>，指的是在教育过程中儿童或教师生成的活动目标，其关注的是儿童经验生长的内在要求以及问题解决的过程和结果。</a:t>
            </a:r>
            <a:endParaRPr lang="zh-CN" altLang="en-US" sz="2400" dirty="0">
              <a:solidFill>
                <a:schemeClr val="tx1">
                  <a:lumMod val="85000"/>
                  <a:lumOff val="15000"/>
                </a:schemeClr>
              </a:solidFill>
              <a:latin typeface="微软雅黑" pitchFamily="34" charset="-122"/>
              <a:ea typeface="微软雅黑" pitchFamily="34" charset="-122"/>
              <a:cs typeface="Times New Roman" panose="02020603050405020304" pitchFamily="18" charset="0"/>
              <a:sym typeface="+mn-ea"/>
            </a:endParaRPr>
          </a:p>
          <a:p>
            <a:pPr indent="561340" fontAlgn="auto">
              <a:lnSpc>
                <a:spcPct val="150000"/>
              </a:lnSpc>
            </a:pPr>
            <a:endParaRPr lang="en-US" altLang="zh-CN" sz="2400" dirty="0">
              <a:solidFill>
                <a:schemeClr val="tx1">
                  <a:lumMod val="85000"/>
                  <a:lumOff val="15000"/>
                </a:schemeClr>
              </a:solidFill>
              <a:latin typeface="微软雅黑" pitchFamily="34" charset="-122"/>
              <a:ea typeface="微软雅黑" pitchFamily="34" charset="-122"/>
              <a:cs typeface="Times New Roman" panose="02020603050405020304" pitchFamily="18" charset="0"/>
            </a:endParaRPr>
          </a:p>
          <a:p>
            <a:pPr indent="561340" fontAlgn="auto">
              <a:lnSpc>
                <a:spcPct val="150000"/>
              </a:lnSpc>
            </a:pPr>
            <a:r>
              <a:rPr lang="zh-CN" altLang="en-US" sz="2400" dirty="0">
                <a:solidFill>
                  <a:schemeClr val="tx1">
                    <a:lumMod val="85000"/>
                    <a:lumOff val="15000"/>
                  </a:schemeClr>
                </a:solidFill>
                <a:latin typeface="微软雅黑" pitchFamily="34" charset="-122"/>
                <a:ea typeface="微软雅黑" pitchFamily="34" charset="-122"/>
                <a:cs typeface="Times New Roman" panose="02020603050405020304" pitchFamily="18" charset="0"/>
                <a:sym typeface="+mn-ea"/>
              </a:rPr>
              <a:t>所谓</a:t>
            </a:r>
            <a:r>
              <a:rPr lang="zh-CN" altLang="en-US" sz="2400" dirty="0">
                <a:solidFill>
                  <a:schemeClr val="accent2">
                    <a:lumMod val="75000"/>
                  </a:schemeClr>
                </a:solidFill>
                <a:latin typeface="微软雅黑" pitchFamily="34" charset="-122"/>
                <a:ea typeface="微软雅黑" pitchFamily="34" charset="-122"/>
                <a:cs typeface="Times New Roman" panose="02020603050405020304" pitchFamily="18" charset="0"/>
                <a:sym typeface="+mn-ea"/>
              </a:rPr>
              <a:t>表现性目标</a:t>
            </a:r>
            <a:r>
              <a:rPr lang="zh-CN" altLang="en-US" sz="2400" dirty="0">
                <a:solidFill>
                  <a:schemeClr val="tx1">
                    <a:lumMod val="85000"/>
                    <a:lumOff val="15000"/>
                  </a:schemeClr>
                </a:solidFill>
                <a:latin typeface="微软雅黑" pitchFamily="34" charset="-122"/>
                <a:ea typeface="微软雅黑" pitchFamily="34" charset="-122"/>
                <a:cs typeface="Times New Roman" panose="02020603050405020304" pitchFamily="18" charset="0"/>
                <a:sym typeface="+mn-ea"/>
              </a:rPr>
              <a:t>，指的是唤起性的活动目标，其关注的是让幼儿运用已有的经验，创造性地进行个性化的表现。</a:t>
            </a:r>
            <a:endParaRPr lang="zh-CN" altLang="en-US" sz="2400" dirty="0">
              <a:solidFill>
                <a:schemeClr val="tx1">
                  <a:lumMod val="85000"/>
                  <a:lumOff val="15000"/>
                </a:schemeClr>
              </a:solidFill>
              <a:latin typeface="微软雅黑" pitchFamily="34" charset="-122"/>
              <a:ea typeface="微软雅黑" pitchFamily="34" charset="-122"/>
              <a:cs typeface="Times New Roman" panose="02020603050405020304" pitchFamily="18" charset="0"/>
              <a:sym typeface="+mn-ea"/>
            </a:endParaRPr>
          </a:p>
        </p:txBody>
      </p:sp>
      <p:pic>
        <p:nvPicPr>
          <p:cNvPr id="7" name="图片 6"/>
          <p:cNvPicPr>
            <a:picLocks noChangeAspect="1"/>
          </p:cNvPicPr>
          <p:nvPr/>
        </p:nvPicPr>
        <p:blipFill>
          <a:blip r:embed="rId1"/>
          <a:stretch>
            <a:fillRect/>
          </a:stretch>
        </p:blipFill>
        <p:spPr>
          <a:xfrm>
            <a:off x="8294370" y="1811655"/>
            <a:ext cx="2693670" cy="1619885"/>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a:xfrm>
            <a:off x="956310" y="946785"/>
            <a:ext cx="9248775" cy="958850"/>
          </a:xfrm>
        </p:spPr>
        <p:txBody>
          <a:bodyPr vert="horz" wrap="square" lIns="91440" tIns="45720" rIns="91440" bIns="45720" anchor="ctr" anchorCtr="0">
            <a:noAutofit/>
          </a:bodyPr>
          <a:p>
            <a:pPr defTabSz="914400">
              <a:buNone/>
            </a:pPr>
            <a:r>
              <a:rPr lang="zh-CN" altLang="en-US" sz="3200" b="1" dirty="0">
                <a:solidFill>
                  <a:schemeClr val="accent1">
                    <a:lumMod val="50000"/>
                  </a:schemeClr>
                </a:solidFill>
                <a:cs typeface="黑体" charset="0"/>
                <a:sym typeface="+mn-ea"/>
              </a:rPr>
              <a:t>（一） </a:t>
            </a:r>
            <a:r>
              <a:rPr lang="zh-CN" altLang="en-US" sz="3200" b="1" dirty="0">
                <a:solidFill>
                  <a:schemeClr val="accent1">
                    <a:lumMod val="50000"/>
                  </a:schemeClr>
                </a:solidFill>
                <a:cs typeface="黑体" charset="0"/>
                <a:sym typeface="+mn-ea"/>
              </a:rPr>
              <a:t>低结构幼儿园教育活动目标的设置</a:t>
            </a:r>
            <a:endParaRPr lang="zh-CN" altLang="en-US" sz="3200" b="1" kern="1200" dirty="0">
              <a:solidFill>
                <a:schemeClr val="accent1">
                  <a:lumMod val="50000"/>
                </a:schemeClr>
              </a:solidFill>
              <a:cs typeface="黑体" charset="0"/>
              <a:sym typeface="+mn-ea"/>
            </a:endParaRPr>
          </a:p>
        </p:txBody>
      </p:sp>
      <p:sp>
        <p:nvSpPr>
          <p:cNvPr id="8194" name="标题 1"/>
          <p:cNvSpPr>
            <a:spLocks noGrp="1"/>
          </p:cNvSpPr>
          <p:nvPr/>
        </p:nvSpPr>
        <p:spPr>
          <a:xfrm>
            <a:off x="875665" y="95885"/>
            <a:ext cx="10515600" cy="960755"/>
          </a:xfrm>
          <a:prstGeom prst="rect">
            <a:avLst/>
          </a:prstGeom>
          <a:noFill/>
          <a:ln w="9525">
            <a:noFill/>
          </a:ln>
        </p:spPr>
        <p:txBody>
          <a:bodyPr vert="horz" wrap="square" lIns="91440" tIns="45720" rIns="91440" bIns="45720" anchor="ctr" anchorCtr="0">
            <a:normAutofit/>
          </a:bodyPr>
          <a:lstStyle>
            <a:lvl1pPr algn="l" defTabSz="914400" rtl="0" eaLnBrk="1" latinLnBrk="0" hangingPunct="1">
              <a:lnSpc>
                <a:spcPct val="90000"/>
              </a:lnSpc>
              <a:spcBef>
                <a:spcPct val="0"/>
              </a:spcBef>
              <a:buNone/>
              <a:defRPr sz="3200" kern="1200">
                <a:solidFill>
                  <a:schemeClr val="tx1"/>
                </a:solidFill>
                <a:latin typeface="黑体" charset="0"/>
                <a:ea typeface="黑体" charset="0"/>
                <a:cs typeface="+mj-cs"/>
              </a:defRPr>
            </a:lvl1pPr>
          </a:lstStyle>
          <a:p>
            <a:pPr defTabSz="914400">
              <a:buNone/>
            </a:pPr>
            <a:r>
              <a:rPr lang="zh-CN" altLang="en-US" kern="1200" dirty="0">
                <a:solidFill>
                  <a:schemeClr val="accent1">
                    <a:lumMod val="50000"/>
                  </a:schemeClr>
                </a:solidFill>
                <a:cs typeface="黑体" charset="0"/>
              </a:rPr>
              <a:t>一、 游戏与幼儿园课程中的游戏</a:t>
            </a:r>
            <a:endParaRPr lang="zh-CN" altLang="en-US" kern="1200" dirty="0">
              <a:solidFill>
                <a:schemeClr val="accent1">
                  <a:lumMod val="50000"/>
                </a:schemeClr>
              </a:solidFill>
              <a:cs typeface="黑体" charset="0"/>
            </a:endParaRPr>
          </a:p>
        </p:txBody>
      </p:sp>
      <p:sp>
        <p:nvSpPr>
          <p:cNvPr id="4" name="文本框 3"/>
          <p:cNvSpPr txBox="1"/>
          <p:nvPr/>
        </p:nvSpPr>
        <p:spPr>
          <a:xfrm>
            <a:off x="959485" y="1938655"/>
            <a:ext cx="10121900" cy="2306955"/>
          </a:xfrm>
          <a:prstGeom prst="rect">
            <a:avLst/>
          </a:prstGeom>
          <a:solidFill>
            <a:schemeClr val="accent6">
              <a:lumMod val="20000"/>
              <a:lumOff val="80000"/>
            </a:schemeClr>
          </a:solidFill>
        </p:spPr>
        <p:txBody>
          <a:bodyPr wrap="square" rtlCol="0">
            <a:spAutoFit/>
          </a:bodyPr>
          <a:p>
            <a:pPr indent="457200" fontAlgn="auto">
              <a:lnSpc>
                <a:spcPct val="150000"/>
              </a:lnSpc>
            </a:pPr>
            <a:r>
              <a:rPr lang="zh-CN" altLang="en-US" sz="2400"/>
              <a:t>教育活动目标（或有益的活动经验）往往比较宽泛，活动目标并不指向幼儿即时就可获得的行为变化，有时，活动目标还可</a:t>
            </a:r>
            <a:r>
              <a:rPr lang="zh-CN" altLang="en-US" sz="2400">
                <a:solidFill>
                  <a:schemeClr val="accent2"/>
                </a:solidFill>
              </a:rPr>
              <a:t>根据具体教育情景进行调整，甚至让活动目标处于游离状态</a:t>
            </a:r>
            <a:r>
              <a:rPr lang="zh-CN" altLang="en-US" sz="2400"/>
              <a:t>。这样的活动目标，倾向于</a:t>
            </a:r>
            <a:r>
              <a:rPr lang="zh-CN" altLang="en-US" sz="2400">
                <a:solidFill>
                  <a:schemeClr val="accent2"/>
                </a:solidFill>
              </a:rPr>
              <a:t>允许每个幼儿在不同水平上进行学习</a:t>
            </a:r>
            <a:r>
              <a:rPr lang="zh-CN" altLang="en-US" sz="2400"/>
              <a:t>，也要求教师充分顾及</a:t>
            </a:r>
            <a:r>
              <a:rPr lang="zh-CN" altLang="en-US" sz="2400">
                <a:solidFill>
                  <a:schemeClr val="accent2"/>
                </a:solidFill>
              </a:rPr>
              <a:t>幼儿之间存在的差异</a:t>
            </a:r>
            <a:r>
              <a:rPr lang="zh-CN" altLang="en-US" sz="2400"/>
              <a:t>。</a:t>
            </a:r>
            <a:endParaRPr lang="zh-CN" altLang="en-US" sz="2400"/>
          </a:p>
        </p:txBody>
      </p:sp>
      <p:sp>
        <p:nvSpPr>
          <p:cNvPr id="5" name="文本框 4"/>
          <p:cNvSpPr txBox="1"/>
          <p:nvPr/>
        </p:nvSpPr>
        <p:spPr>
          <a:xfrm>
            <a:off x="1099820" y="4421505"/>
            <a:ext cx="9900285" cy="1198880"/>
          </a:xfrm>
          <a:prstGeom prst="rect">
            <a:avLst/>
          </a:prstGeom>
          <a:solidFill>
            <a:schemeClr val="accent6"/>
          </a:solidFill>
        </p:spPr>
        <p:txBody>
          <a:bodyPr wrap="square" rtlCol="0" anchor="t">
            <a:spAutoFit/>
          </a:bodyPr>
          <a:p>
            <a:pPr indent="457200" fontAlgn="auto">
              <a:lnSpc>
                <a:spcPct val="150000"/>
              </a:lnSpc>
            </a:pPr>
            <a:r>
              <a:rPr lang="zh-CN" altLang="en-US" sz="2400">
                <a:solidFill>
                  <a:schemeClr val="bg1"/>
                </a:solidFill>
                <a:sym typeface="+mn-ea"/>
              </a:rPr>
              <a:t>从根本上说，这样的教育活动，目标本身并不重要，重要的是活动的过程是否体现了这种价值取向的教育活动设计者想达成的价值和原则。</a:t>
            </a:r>
            <a:endParaRPr lang="zh-CN" altLang="en-US" sz="2400">
              <a:solidFill>
                <a:schemeClr val="bg1"/>
              </a:solidFill>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a:xfrm>
            <a:off x="956310" y="946785"/>
            <a:ext cx="9248775" cy="958850"/>
          </a:xfrm>
        </p:spPr>
        <p:txBody>
          <a:bodyPr vert="horz" wrap="square" lIns="91440" tIns="45720" rIns="91440" bIns="45720" anchor="ctr" anchorCtr="0">
            <a:noAutofit/>
          </a:bodyPr>
          <a:p>
            <a:pPr defTabSz="914400">
              <a:buNone/>
            </a:pPr>
            <a:r>
              <a:rPr lang="zh-CN" altLang="en-US" sz="3200" b="1" dirty="0">
                <a:solidFill>
                  <a:schemeClr val="accent1">
                    <a:lumMod val="50000"/>
                  </a:schemeClr>
                </a:solidFill>
                <a:cs typeface="黑体" charset="0"/>
                <a:sym typeface="+mn-ea"/>
              </a:rPr>
              <a:t>（一） </a:t>
            </a:r>
            <a:r>
              <a:rPr lang="zh-CN" altLang="en-US" sz="3200" b="1" dirty="0">
                <a:solidFill>
                  <a:schemeClr val="accent1">
                    <a:lumMod val="50000"/>
                  </a:schemeClr>
                </a:solidFill>
                <a:cs typeface="黑体" charset="0"/>
                <a:sym typeface="+mn-ea"/>
              </a:rPr>
              <a:t>低结构幼儿园教育活动目标的设置</a:t>
            </a:r>
            <a:endParaRPr lang="zh-CN" altLang="en-US" sz="3200" b="1" kern="1200" dirty="0">
              <a:solidFill>
                <a:schemeClr val="accent1">
                  <a:lumMod val="50000"/>
                </a:schemeClr>
              </a:solidFill>
              <a:cs typeface="黑体" charset="0"/>
              <a:sym typeface="+mn-ea"/>
            </a:endParaRPr>
          </a:p>
        </p:txBody>
      </p:sp>
      <p:sp>
        <p:nvSpPr>
          <p:cNvPr id="8194" name="标题 1"/>
          <p:cNvSpPr>
            <a:spLocks noGrp="1"/>
          </p:cNvSpPr>
          <p:nvPr/>
        </p:nvSpPr>
        <p:spPr>
          <a:xfrm>
            <a:off x="875665" y="95885"/>
            <a:ext cx="10515600" cy="960755"/>
          </a:xfrm>
          <a:prstGeom prst="rect">
            <a:avLst/>
          </a:prstGeom>
          <a:noFill/>
          <a:ln w="9525">
            <a:noFill/>
          </a:ln>
        </p:spPr>
        <p:txBody>
          <a:bodyPr vert="horz" wrap="square" lIns="91440" tIns="45720" rIns="91440" bIns="45720" anchor="ctr" anchorCtr="0">
            <a:normAutofit/>
          </a:bodyPr>
          <a:lstStyle>
            <a:lvl1pPr algn="l" defTabSz="914400" rtl="0" eaLnBrk="1" latinLnBrk="0" hangingPunct="1">
              <a:lnSpc>
                <a:spcPct val="90000"/>
              </a:lnSpc>
              <a:spcBef>
                <a:spcPct val="0"/>
              </a:spcBef>
              <a:buNone/>
              <a:defRPr sz="3200" kern="1200">
                <a:solidFill>
                  <a:schemeClr val="tx1"/>
                </a:solidFill>
                <a:latin typeface="黑体" charset="0"/>
                <a:ea typeface="黑体" charset="0"/>
                <a:cs typeface="+mj-cs"/>
              </a:defRPr>
            </a:lvl1pPr>
          </a:lstStyle>
          <a:p>
            <a:pPr defTabSz="914400">
              <a:buNone/>
            </a:pPr>
            <a:r>
              <a:rPr lang="zh-CN" altLang="en-US" kern="1200" dirty="0">
                <a:solidFill>
                  <a:schemeClr val="accent1">
                    <a:lumMod val="50000"/>
                  </a:schemeClr>
                </a:solidFill>
                <a:cs typeface="黑体" charset="0"/>
              </a:rPr>
              <a:t>一、 游戏与幼儿园课程中的游戏</a:t>
            </a:r>
            <a:endParaRPr lang="zh-CN" altLang="en-US" kern="1200" dirty="0">
              <a:solidFill>
                <a:schemeClr val="accent1">
                  <a:lumMod val="50000"/>
                </a:schemeClr>
              </a:solidFill>
              <a:cs typeface="黑体" charset="0"/>
            </a:endParaRPr>
          </a:p>
        </p:txBody>
      </p:sp>
      <p:sp>
        <p:nvSpPr>
          <p:cNvPr id="4" name="文本框 3"/>
          <p:cNvSpPr txBox="1"/>
          <p:nvPr/>
        </p:nvSpPr>
        <p:spPr>
          <a:xfrm>
            <a:off x="959485" y="1938655"/>
            <a:ext cx="10121900" cy="1753235"/>
          </a:xfrm>
          <a:prstGeom prst="rect">
            <a:avLst/>
          </a:prstGeom>
          <a:solidFill>
            <a:schemeClr val="accent6">
              <a:lumMod val="20000"/>
              <a:lumOff val="80000"/>
            </a:schemeClr>
          </a:solidFill>
        </p:spPr>
        <p:txBody>
          <a:bodyPr wrap="square" rtlCol="0">
            <a:spAutoFit/>
          </a:bodyPr>
          <a:p>
            <a:pPr indent="457200" fontAlgn="auto">
              <a:lnSpc>
                <a:spcPct val="150000"/>
              </a:lnSpc>
            </a:pPr>
            <a:r>
              <a:rPr lang="zh-CN" altLang="en-US" sz="2400"/>
              <a:t>在为低结构教育活动设置活动目标时，教育活动设计者心目中应有</a:t>
            </a:r>
            <a:r>
              <a:rPr lang="zh-CN" altLang="en-US" sz="2400">
                <a:solidFill>
                  <a:schemeClr val="accent2">
                    <a:lumMod val="75000"/>
                  </a:schemeClr>
                </a:solidFill>
              </a:rPr>
              <a:t>儿童</a:t>
            </a:r>
            <a:r>
              <a:rPr lang="zh-CN" altLang="en-US" sz="2400"/>
              <a:t>，应根据幼儿的兴趣和需要设置活动目标，并在活动过程中随时调整活动的目标。</a:t>
            </a:r>
            <a:endParaRPr lang="zh-CN" altLang="en-US" sz="2400"/>
          </a:p>
        </p:txBody>
      </p:sp>
      <p:sp>
        <p:nvSpPr>
          <p:cNvPr id="5" name="文本框 4"/>
          <p:cNvSpPr txBox="1"/>
          <p:nvPr/>
        </p:nvSpPr>
        <p:spPr>
          <a:xfrm>
            <a:off x="1062990" y="3690620"/>
            <a:ext cx="9998075" cy="1753235"/>
          </a:xfrm>
          <a:prstGeom prst="rect">
            <a:avLst/>
          </a:prstGeom>
          <a:solidFill>
            <a:schemeClr val="accent6"/>
          </a:solidFill>
        </p:spPr>
        <p:txBody>
          <a:bodyPr wrap="square" rtlCol="0" anchor="t">
            <a:spAutoFit/>
          </a:bodyPr>
          <a:p>
            <a:pPr indent="457200" fontAlgn="auto">
              <a:lnSpc>
                <a:spcPct val="150000"/>
              </a:lnSpc>
            </a:pPr>
            <a:r>
              <a:rPr lang="zh-CN" altLang="en-US" sz="2400">
                <a:solidFill>
                  <a:schemeClr val="bg1"/>
                </a:solidFill>
                <a:sym typeface="+mn-ea"/>
              </a:rPr>
              <a:t>教育活动设计者也会特别关注教育活动实施的过程，要求教育活动的实施者在心目中既要有预设的活动目标，还要随时根据教育活动的进程生成活动目标。</a:t>
            </a:r>
            <a:endParaRPr lang="zh-CN" altLang="en-US" sz="2400">
              <a:solidFill>
                <a:schemeClr val="bg1"/>
              </a:solidFill>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70288" y="2894790"/>
            <a:ext cx="6281659" cy="3138170"/>
          </a:xfrm>
          <a:prstGeom prst="rect">
            <a:avLst/>
          </a:prstGeom>
        </p:spPr>
        <p:txBody>
          <a:bodyPr wrap="square">
            <a:spAutoFit/>
          </a:bodyPr>
          <a:p>
            <a:pPr marL="342900" indent="-342900">
              <a:lnSpc>
                <a:spcPct val="150000"/>
              </a:lnSpc>
              <a:buFont typeface="Wingdings" panose="05000000000000000000" charset="0"/>
              <a:buChar char=""/>
            </a:pPr>
            <a:r>
              <a:rPr lang="zh-CN" altLang="en-US" sz="2200" dirty="0">
                <a:solidFill>
                  <a:schemeClr val="bg2">
                    <a:lumMod val="25000"/>
                  </a:schemeClr>
                </a:solidFill>
                <a:latin typeface="微软雅黑" pitchFamily="34" charset="-122"/>
                <a:ea typeface="微软雅黑" pitchFamily="34" charset="-122"/>
                <a:cs typeface="Times New Roman" panose="02020603050405020304" pitchFamily="18" charset="0"/>
              </a:rPr>
              <a:t>用各种感官主动感知周围事物的特征，比较事物的异同，发现事物之间的关系</a:t>
            </a:r>
            <a:endParaRPr lang="en-US" altLang="zh-CN" sz="2200" dirty="0">
              <a:solidFill>
                <a:schemeClr val="bg2">
                  <a:lumMod val="25000"/>
                </a:schemeClr>
              </a:solidFill>
              <a:latin typeface="微软雅黑" pitchFamily="34" charset="-122"/>
              <a:ea typeface="微软雅黑" pitchFamily="34" charset="-122"/>
              <a:cs typeface="Times New Roman" panose="02020603050405020304" pitchFamily="18" charset="0"/>
            </a:endParaRPr>
          </a:p>
          <a:p>
            <a:pPr marL="342900" indent="-342900">
              <a:lnSpc>
                <a:spcPct val="150000"/>
              </a:lnSpc>
              <a:buFont typeface="Wingdings" panose="05000000000000000000" charset="0"/>
              <a:buChar char=""/>
            </a:pPr>
            <a:r>
              <a:rPr lang="zh-CN" altLang="en-US" sz="2200" dirty="0">
                <a:solidFill>
                  <a:schemeClr val="bg2">
                    <a:lumMod val="25000"/>
                  </a:schemeClr>
                </a:solidFill>
                <a:latin typeface="微软雅黑" pitchFamily="34" charset="-122"/>
                <a:ea typeface="微软雅黑" pitchFamily="34" charset="-122"/>
                <a:cs typeface="Times New Roman" panose="02020603050405020304" pitchFamily="18" charset="0"/>
              </a:rPr>
              <a:t>尝试多种途径收集信息、物品与材料，乐于交流和分享</a:t>
            </a:r>
            <a:endParaRPr lang="en-US" altLang="zh-CN" sz="2200" dirty="0">
              <a:solidFill>
                <a:schemeClr val="bg2">
                  <a:lumMod val="25000"/>
                </a:schemeClr>
              </a:solidFill>
              <a:latin typeface="微软雅黑" pitchFamily="34" charset="-122"/>
              <a:ea typeface="微软雅黑" pitchFamily="34" charset="-122"/>
              <a:cs typeface="Times New Roman" panose="02020603050405020304" pitchFamily="18" charset="0"/>
            </a:endParaRPr>
          </a:p>
          <a:p>
            <a:pPr marL="342900" indent="-342900">
              <a:lnSpc>
                <a:spcPct val="150000"/>
              </a:lnSpc>
              <a:buFont typeface="Wingdings" panose="05000000000000000000" charset="0"/>
              <a:buChar char=""/>
            </a:pPr>
            <a:r>
              <a:rPr lang="zh-CN" altLang="en-US" sz="2200" dirty="0">
                <a:solidFill>
                  <a:schemeClr val="bg2">
                    <a:lumMod val="25000"/>
                  </a:schemeClr>
                </a:solidFill>
                <a:latin typeface="微软雅黑" pitchFamily="34" charset="-122"/>
                <a:ea typeface="微软雅黑" pitchFamily="34" charset="-122"/>
                <a:cs typeface="Times New Roman" panose="02020603050405020304" pitchFamily="18" charset="0"/>
              </a:rPr>
              <a:t>了解自己的身体特征及生长中的变化和需要，比较自身与他人的不同，体验成长的快乐</a:t>
            </a:r>
            <a:endParaRPr lang="en-US" altLang="zh-CN" sz="2200" dirty="0">
              <a:solidFill>
                <a:schemeClr val="tx1">
                  <a:lumMod val="85000"/>
                  <a:lumOff val="15000"/>
                </a:schemeClr>
              </a:solidFill>
              <a:latin typeface="微软雅黑" pitchFamily="34" charset="-122"/>
              <a:ea typeface="微软雅黑" pitchFamily="34" charset="-122"/>
              <a:cs typeface="Times New Roman" panose="02020603050405020304" pitchFamily="18" charset="0"/>
            </a:endParaRPr>
          </a:p>
        </p:txBody>
      </p:sp>
      <p:sp>
        <p:nvSpPr>
          <p:cNvPr id="10242" name="标题 1"/>
          <p:cNvSpPr>
            <a:spLocks noGrp="1"/>
          </p:cNvSpPr>
          <p:nvPr>
            <p:ph type="title"/>
          </p:nvPr>
        </p:nvSpPr>
        <p:spPr>
          <a:xfrm>
            <a:off x="956310" y="946785"/>
            <a:ext cx="9248775" cy="958850"/>
          </a:xfrm>
        </p:spPr>
        <p:txBody>
          <a:bodyPr vert="horz" wrap="square" lIns="91440" tIns="45720" rIns="91440" bIns="45720" anchor="ctr" anchorCtr="0">
            <a:noAutofit/>
          </a:bodyPr>
          <a:p>
            <a:pPr defTabSz="914400">
              <a:buNone/>
            </a:pPr>
            <a:r>
              <a:rPr lang="zh-CN" altLang="en-US" sz="3200" b="1" dirty="0">
                <a:solidFill>
                  <a:schemeClr val="accent1">
                    <a:lumMod val="50000"/>
                  </a:schemeClr>
                </a:solidFill>
                <a:cs typeface="黑体" charset="0"/>
                <a:sym typeface="+mn-ea"/>
              </a:rPr>
              <a:t>（一） </a:t>
            </a:r>
            <a:r>
              <a:rPr lang="zh-CN" altLang="en-US" sz="3200" b="1" dirty="0">
                <a:solidFill>
                  <a:schemeClr val="accent1">
                    <a:lumMod val="50000"/>
                  </a:schemeClr>
                </a:solidFill>
                <a:cs typeface="黑体" charset="0"/>
                <a:sym typeface="+mn-ea"/>
              </a:rPr>
              <a:t>低结构幼儿园教育活动目标的设置</a:t>
            </a:r>
            <a:endParaRPr lang="zh-CN" altLang="en-US" sz="3200" b="1" kern="1200" dirty="0">
              <a:solidFill>
                <a:schemeClr val="accent1">
                  <a:lumMod val="50000"/>
                </a:schemeClr>
              </a:solidFill>
              <a:cs typeface="黑体" charset="0"/>
              <a:sym typeface="+mn-ea"/>
            </a:endParaRPr>
          </a:p>
        </p:txBody>
      </p:sp>
      <p:sp>
        <p:nvSpPr>
          <p:cNvPr id="8194" name="标题 1"/>
          <p:cNvSpPr>
            <a:spLocks noGrp="1"/>
          </p:cNvSpPr>
          <p:nvPr/>
        </p:nvSpPr>
        <p:spPr>
          <a:xfrm>
            <a:off x="875665" y="95885"/>
            <a:ext cx="10515600" cy="960755"/>
          </a:xfrm>
          <a:prstGeom prst="rect">
            <a:avLst/>
          </a:prstGeom>
          <a:noFill/>
          <a:ln w="9525">
            <a:noFill/>
          </a:ln>
        </p:spPr>
        <p:txBody>
          <a:bodyPr vert="horz" wrap="square" lIns="91440" tIns="45720" rIns="91440" bIns="45720" anchor="ctr" anchorCtr="0">
            <a:normAutofit/>
          </a:bodyPr>
          <a:lstStyle>
            <a:lvl1pPr algn="l" defTabSz="914400" rtl="0" eaLnBrk="1" latinLnBrk="0" hangingPunct="1">
              <a:lnSpc>
                <a:spcPct val="90000"/>
              </a:lnSpc>
              <a:spcBef>
                <a:spcPct val="0"/>
              </a:spcBef>
              <a:buNone/>
              <a:defRPr sz="3200" kern="1200">
                <a:solidFill>
                  <a:schemeClr val="tx1"/>
                </a:solidFill>
                <a:latin typeface="黑体" charset="0"/>
                <a:ea typeface="黑体" charset="0"/>
                <a:cs typeface="+mj-cs"/>
              </a:defRPr>
            </a:lvl1pPr>
          </a:lstStyle>
          <a:p>
            <a:pPr defTabSz="914400">
              <a:buNone/>
            </a:pPr>
            <a:r>
              <a:rPr lang="zh-CN" altLang="en-US" kern="1200" dirty="0">
                <a:solidFill>
                  <a:schemeClr val="accent1">
                    <a:lumMod val="50000"/>
                  </a:schemeClr>
                </a:solidFill>
                <a:cs typeface="黑体" charset="0"/>
              </a:rPr>
              <a:t>一、 游戏与幼儿园课程中的游戏</a:t>
            </a:r>
            <a:endParaRPr lang="zh-CN" altLang="en-US" kern="1200" dirty="0">
              <a:solidFill>
                <a:schemeClr val="accent1">
                  <a:lumMod val="50000"/>
                </a:schemeClr>
              </a:solidFill>
              <a:cs typeface="黑体" charset="0"/>
            </a:endParaRPr>
          </a:p>
        </p:txBody>
      </p:sp>
      <p:sp>
        <p:nvSpPr>
          <p:cNvPr id="5" name="文本框 4"/>
          <p:cNvSpPr txBox="1"/>
          <p:nvPr/>
        </p:nvSpPr>
        <p:spPr>
          <a:xfrm>
            <a:off x="969645" y="1970405"/>
            <a:ext cx="9613265" cy="645160"/>
          </a:xfrm>
          <a:prstGeom prst="rect">
            <a:avLst/>
          </a:prstGeom>
          <a:noFill/>
        </p:spPr>
        <p:txBody>
          <a:bodyPr wrap="none" rtlCol="0" anchor="t">
            <a:spAutoFit/>
          </a:bodyPr>
          <a:p>
            <a:pPr>
              <a:lnSpc>
                <a:spcPct val="150000"/>
              </a:lnSpc>
            </a:pPr>
            <a:r>
              <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       活动目标的指向性是不清晰的，其达成度往往是难以客观评量的。</a:t>
            </a:r>
            <a:endPar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endParaRPr>
          </a:p>
        </p:txBody>
      </p:sp>
      <p:pic>
        <p:nvPicPr>
          <p:cNvPr id="6" name="图片 5"/>
          <p:cNvPicPr>
            <a:picLocks noChangeAspect="1"/>
          </p:cNvPicPr>
          <p:nvPr/>
        </p:nvPicPr>
        <p:blipFill>
          <a:blip r:embed="rId1"/>
          <a:stretch>
            <a:fillRect/>
          </a:stretch>
        </p:blipFill>
        <p:spPr>
          <a:xfrm>
            <a:off x="7877810" y="3105150"/>
            <a:ext cx="3108960" cy="233235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98619" y="1586394"/>
            <a:ext cx="9840405" cy="1106805"/>
          </a:xfrm>
          <a:prstGeom prst="rect">
            <a:avLst/>
          </a:prstGeom>
        </p:spPr>
        <p:txBody>
          <a:bodyPr wrap="square">
            <a:spAutoFit/>
          </a:bodyPr>
          <a:lstStyle/>
          <a:p>
            <a:pPr indent="561340">
              <a:lnSpc>
                <a:spcPct val="150000"/>
              </a:lnSpc>
            </a:pPr>
            <a:r>
              <a:rPr lang="zh-CN" altLang="en-US" sz="2200" dirty="0">
                <a:latin typeface="微软雅黑" pitchFamily="34" charset="-122"/>
                <a:ea typeface="微软雅黑" pitchFamily="34" charset="-122"/>
                <a:cs typeface="Times New Roman" panose="02020603050405020304" pitchFamily="18" charset="0"/>
              </a:rPr>
              <a:t>对于</a:t>
            </a:r>
            <a:r>
              <a:rPr lang="zh-CN" altLang="en-US" sz="2200" dirty="0">
                <a:solidFill>
                  <a:schemeClr val="accent2">
                    <a:lumMod val="75000"/>
                  </a:schemeClr>
                </a:solidFill>
                <a:latin typeface="微软雅黑" pitchFamily="34" charset="-122"/>
                <a:ea typeface="微软雅黑" pitchFamily="34" charset="-122"/>
                <a:cs typeface="Times New Roman" panose="02020603050405020304" pitchFamily="18" charset="0"/>
              </a:rPr>
              <a:t>低结构的教育活动</a:t>
            </a:r>
            <a:r>
              <a:rPr lang="zh-CN" altLang="en-US" sz="2200" dirty="0">
                <a:latin typeface="微软雅黑" pitchFamily="34" charset="-122"/>
                <a:ea typeface="微软雅黑" pitchFamily="34" charset="-122"/>
                <a:cs typeface="Times New Roman" panose="02020603050405020304" pitchFamily="18" charset="0"/>
              </a:rPr>
              <a:t>，活动目标强调过程，目标比较宽泛；</a:t>
            </a:r>
            <a:endParaRPr lang="zh-CN" altLang="en-US" sz="2200" dirty="0">
              <a:latin typeface="微软雅黑" pitchFamily="34" charset="-122"/>
              <a:ea typeface="微软雅黑" pitchFamily="34" charset="-122"/>
              <a:cs typeface="Times New Roman" panose="02020603050405020304" pitchFamily="18" charset="0"/>
            </a:endParaRPr>
          </a:p>
          <a:p>
            <a:pPr indent="561340">
              <a:lnSpc>
                <a:spcPct val="150000"/>
              </a:lnSpc>
            </a:pPr>
            <a:r>
              <a:rPr lang="zh-CN" altLang="en-US" sz="2200" dirty="0">
                <a:latin typeface="微软雅黑" pitchFamily="34" charset="-122"/>
                <a:ea typeface="微软雅黑" pitchFamily="34" charset="-122"/>
                <a:cs typeface="Times New Roman" panose="02020603050405020304" pitchFamily="18" charset="0"/>
              </a:rPr>
              <a:t>对于</a:t>
            </a:r>
            <a:r>
              <a:rPr lang="zh-CN" altLang="en-US" sz="2200" dirty="0">
                <a:solidFill>
                  <a:schemeClr val="accent2">
                    <a:lumMod val="75000"/>
                  </a:schemeClr>
                </a:solidFill>
                <a:latin typeface="微软雅黑" pitchFamily="34" charset="-122"/>
                <a:ea typeface="微软雅黑" pitchFamily="34" charset="-122"/>
                <a:cs typeface="Times New Roman" panose="02020603050405020304" pitchFamily="18" charset="0"/>
              </a:rPr>
              <a:t>高结构的教育活动</a:t>
            </a:r>
            <a:r>
              <a:rPr lang="zh-CN" altLang="en-US" sz="2200" dirty="0">
                <a:latin typeface="微软雅黑" pitchFamily="34" charset="-122"/>
                <a:ea typeface="微软雅黑" pitchFamily="34" charset="-122"/>
                <a:cs typeface="Times New Roman" panose="02020603050405020304" pitchFamily="18" charset="0"/>
              </a:rPr>
              <a:t>，活动目标强调结果，目标比较具体。</a:t>
            </a:r>
            <a:endParaRPr lang="zh-CN" altLang="en-US" sz="2200" dirty="0">
              <a:latin typeface="微软雅黑" pitchFamily="34" charset="-122"/>
              <a:ea typeface="微软雅黑" pitchFamily="34" charset="-122"/>
              <a:cs typeface="Times New Roman" panose="02020603050405020304" pitchFamily="18" charset="0"/>
            </a:endParaRPr>
          </a:p>
        </p:txBody>
      </p:sp>
      <p:pic>
        <p:nvPicPr>
          <p:cNvPr id="7" name="4-1.jpg" descr="/Users/air/Desktop/D188CB0D-9220-4AF3-A649-C8C4D7DBE2EA.pngD188CB0D-9220-4AF3-A649-C8C4D7DBE2EA"/>
          <p:cNvPicPr/>
          <p:nvPr/>
        </p:nvPicPr>
        <p:blipFill>
          <a:blip r:embed="rId1"/>
          <a:srcRect/>
          <a:stretch>
            <a:fillRect/>
          </a:stretch>
        </p:blipFill>
        <p:spPr>
          <a:xfrm>
            <a:off x="2561590" y="2933065"/>
            <a:ext cx="7082790" cy="3157855"/>
          </a:xfrm>
          <a:prstGeom prst="rect">
            <a:avLst/>
          </a:prstGeom>
          <a:ln>
            <a:noFill/>
          </a:ln>
          <a:effectLst>
            <a:outerShdw blurRad="292100" dist="139700" dir="2700000" algn="tl" rotWithShape="0">
              <a:srgbClr val="333333">
                <a:alpha val="65000"/>
              </a:srgbClr>
            </a:outerShdw>
          </a:effectLst>
        </p:spPr>
      </p:pic>
      <p:sp>
        <p:nvSpPr>
          <p:cNvPr id="10242" name="标题 1"/>
          <p:cNvSpPr>
            <a:spLocks noGrp="1"/>
          </p:cNvSpPr>
          <p:nvPr>
            <p:ph type="title"/>
          </p:nvPr>
        </p:nvSpPr>
        <p:spPr>
          <a:xfrm>
            <a:off x="956310" y="849630"/>
            <a:ext cx="10369550" cy="958850"/>
          </a:xfrm>
        </p:spPr>
        <p:txBody>
          <a:bodyPr vert="horz" wrap="square" lIns="91440" tIns="45720" rIns="91440" bIns="45720" anchor="ctr" anchorCtr="0">
            <a:noAutofit/>
          </a:bodyPr>
          <a:p>
            <a:pPr defTabSz="914400">
              <a:buNone/>
            </a:pPr>
            <a:r>
              <a:rPr lang="zh-CN" altLang="en-US" sz="3200" b="1" dirty="0">
                <a:solidFill>
                  <a:schemeClr val="accent1">
                    <a:lumMod val="50000"/>
                  </a:schemeClr>
                </a:solidFill>
                <a:cs typeface="黑体" charset="0"/>
                <a:sym typeface="+mn-ea"/>
              </a:rPr>
              <a:t>（三） 不同结构化程度幼儿园教育活动目标设置的趋向</a:t>
            </a:r>
            <a:endParaRPr lang="zh-CN" altLang="en-US" sz="3200" b="1" dirty="0">
              <a:solidFill>
                <a:schemeClr val="accent1">
                  <a:lumMod val="50000"/>
                </a:schemeClr>
              </a:solidFill>
              <a:cs typeface="黑体" charset="0"/>
              <a:sym typeface="+mn-ea"/>
            </a:endParaRPr>
          </a:p>
        </p:txBody>
      </p:sp>
      <p:sp>
        <p:nvSpPr>
          <p:cNvPr id="8194" name="标题 1"/>
          <p:cNvSpPr>
            <a:spLocks noGrp="1"/>
          </p:cNvSpPr>
          <p:nvPr/>
        </p:nvSpPr>
        <p:spPr>
          <a:xfrm>
            <a:off x="875665" y="95885"/>
            <a:ext cx="10515600" cy="960755"/>
          </a:xfrm>
          <a:prstGeom prst="rect">
            <a:avLst/>
          </a:prstGeom>
          <a:noFill/>
          <a:ln w="9525">
            <a:noFill/>
          </a:ln>
        </p:spPr>
        <p:txBody>
          <a:bodyPr vert="horz" wrap="square" lIns="91440" tIns="45720" rIns="91440" bIns="45720" anchor="ctr" anchorCtr="0">
            <a:normAutofit/>
          </a:bodyPr>
          <a:lstStyle>
            <a:lvl1pPr algn="l" defTabSz="914400" rtl="0" eaLnBrk="1" latinLnBrk="0" hangingPunct="1">
              <a:lnSpc>
                <a:spcPct val="90000"/>
              </a:lnSpc>
              <a:spcBef>
                <a:spcPct val="0"/>
              </a:spcBef>
              <a:buNone/>
              <a:defRPr sz="3200" kern="1200">
                <a:solidFill>
                  <a:schemeClr val="tx1"/>
                </a:solidFill>
                <a:latin typeface="黑体" charset="0"/>
                <a:ea typeface="黑体" charset="0"/>
                <a:cs typeface="+mj-cs"/>
              </a:defRPr>
            </a:lvl1pPr>
          </a:lstStyle>
          <a:p>
            <a:pPr defTabSz="914400">
              <a:buNone/>
            </a:pPr>
            <a:r>
              <a:rPr lang="zh-CN" altLang="en-US" kern="1200" dirty="0">
                <a:solidFill>
                  <a:schemeClr val="accent1">
                    <a:lumMod val="50000"/>
                  </a:schemeClr>
                </a:solidFill>
                <a:cs typeface="黑体" charset="0"/>
              </a:rPr>
              <a:t>一、 游戏与幼儿园课程中的游戏</a:t>
            </a:r>
            <a:endParaRPr lang="zh-CN" altLang="en-US" kern="1200" dirty="0">
              <a:solidFill>
                <a:schemeClr val="accent1">
                  <a:lumMod val="50000"/>
                </a:schemeClr>
              </a:solidFill>
              <a:cs typeface="黑体"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06755" y="111760"/>
            <a:ext cx="10515600" cy="993775"/>
          </a:xfrm>
        </p:spPr>
        <p:txBody>
          <a:bodyPr/>
          <a:lstStyle/>
          <a:p>
            <a:r>
              <a:rPr lang="zh-CN" altLang="en-US" sz="3200" b="1" dirty="0">
                <a:solidFill>
                  <a:schemeClr val="accent5">
                    <a:lumMod val="75000"/>
                  </a:schemeClr>
                </a:solidFill>
              </a:rPr>
              <a:t>二、 幼儿园教育活动内容的选择和组织</a:t>
            </a:r>
            <a:endParaRPr lang="zh-CN" altLang="en-US" sz="3200" b="1" dirty="0">
              <a:solidFill>
                <a:schemeClr val="accent5">
                  <a:lumMod val="75000"/>
                </a:schemeClr>
              </a:solidFill>
            </a:endParaRPr>
          </a:p>
        </p:txBody>
      </p:sp>
      <p:sp>
        <p:nvSpPr>
          <p:cNvPr id="3" name="圆角矩形 2"/>
          <p:cNvSpPr/>
          <p:nvPr>
            <p:custDataLst>
              <p:tags r:id="rId1"/>
            </p:custDataLst>
          </p:nvPr>
        </p:nvSpPr>
        <p:spPr>
          <a:xfrm>
            <a:off x="2600325" y="2995930"/>
            <a:ext cx="2467610" cy="1346835"/>
          </a:xfrm>
          <a:prstGeom prst="roundRect">
            <a:avLst/>
          </a:prstGeom>
          <a:solidFill>
            <a:schemeClr val="accent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0000" tIns="46800" rIns="90000" bIns="46800" numCol="1" spcCol="1270" anchor="ctr" anchorCtr="0">
            <a:normAutofit/>
          </a:bodyPr>
          <a:lstStyle/>
          <a:p>
            <a:pPr algn="ctr">
              <a:lnSpc>
                <a:spcPct val="150000"/>
              </a:lnSpc>
            </a:pPr>
            <a:r>
              <a:rPr lang="zh-CN" altLang="en-US" sz="2400" dirty="0">
                <a:solidFill>
                  <a:schemeClr val="bg1"/>
                </a:solidFill>
                <a:latin typeface="微软雅黑" pitchFamily="34" charset="-122"/>
                <a:ea typeface="微软雅黑" pitchFamily="34" charset="-122"/>
                <a:cs typeface="Times New Roman" panose="02020603050405020304" pitchFamily="18" charset="0"/>
                <a:sym typeface="+mn-ea"/>
              </a:rPr>
              <a:t>教育活动的内容</a:t>
            </a:r>
            <a:endParaRPr lang="en-US" altLang="zh-CN" sz="2400" dirty="0">
              <a:solidFill>
                <a:schemeClr val="bg1"/>
              </a:solidFill>
              <a:latin typeface="微软雅黑" pitchFamily="34" charset="-122"/>
              <a:ea typeface="微软雅黑" pitchFamily="34" charset="-122"/>
              <a:cs typeface="Times New Roman" panose="02020603050405020304" pitchFamily="18" charset="0"/>
            </a:endParaRPr>
          </a:p>
          <a:p>
            <a:pPr algn="ctr">
              <a:lnSpc>
                <a:spcPct val="150000"/>
              </a:lnSpc>
            </a:pPr>
            <a:r>
              <a:rPr lang="zh-CN" altLang="en-US" sz="2400" dirty="0">
                <a:solidFill>
                  <a:schemeClr val="bg1"/>
                </a:solidFill>
                <a:latin typeface="微软雅黑" pitchFamily="34" charset="-122"/>
                <a:ea typeface="微软雅黑" pitchFamily="34" charset="-122"/>
                <a:cs typeface="Times New Roman" panose="02020603050405020304" pitchFamily="18" charset="0"/>
                <a:sym typeface="+mn-ea"/>
              </a:rPr>
              <a:t>三种不同的取向</a:t>
            </a:r>
            <a:endParaRPr lang="en-US" altLang="zh-CN" sz="2400" b="0" i="0" kern="1200" cap="all" baseline="0" dirty="0">
              <a:solidFill>
                <a:schemeClr val="bg1"/>
              </a:solidFill>
              <a:latin typeface="微软雅黑" pitchFamily="34" charset="-122"/>
              <a:ea typeface="微软雅黑" pitchFamily="34" charset="-122"/>
              <a:cs typeface="Times New Roman" panose="02020603050405020304" pitchFamily="18" charset="0"/>
              <a:sym typeface="+mn-lt"/>
            </a:endParaRPr>
          </a:p>
        </p:txBody>
      </p:sp>
      <p:sp>
        <p:nvSpPr>
          <p:cNvPr id="4" name="任意多边形 3"/>
          <p:cNvSpPr/>
          <p:nvPr>
            <p:custDataLst>
              <p:tags r:id="rId2"/>
            </p:custDataLst>
          </p:nvPr>
        </p:nvSpPr>
        <p:spPr>
          <a:xfrm>
            <a:off x="5823585" y="1622425"/>
            <a:ext cx="3053080" cy="914400"/>
          </a:xfrm>
          <a:custGeom>
            <a:avLst/>
            <a:gdLst>
              <a:gd name="connsiteX0" fmla="*/ 0 w 1178613"/>
              <a:gd name="connsiteY0" fmla="*/ 94289 h 942890"/>
              <a:gd name="connsiteX1" fmla="*/ 94289 w 1178613"/>
              <a:gd name="connsiteY1" fmla="*/ 0 h 942890"/>
              <a:gd name="connsiteX2" fmla="*/ 1084324 w 1178613"/>
              <a:gd name="connsiteY2" fmla="*/ 0 h 942890"/>
              <a:gd name="connsiteX3" fmla="*/ 1178613 w 1178613"/>
              <a:gd name="connsiteY3" fmla="*/ 94289 h 942890"/>
              <a:gd name="connsiteX4" fmla="*/ 1178613 w 1178613"/>
              <a:gd name="connsiteY4" fmla="*/ 848601 h 942890"/>
              <a:gd name="connsiteX5" fmla="*/ 1084324 w 1178613"/>
              <a:gd name="connsiteY5" fmla="*/ 942890 h 942890"/>
              <a:gd name="connsiteX6" fmla="*/ 94289 w 1178613"/>
              <a:gd name="connsiteY6" fmla="*/ 942890 h 942890"/>
              <a:gd name="connsiteX7" fmla="*/ 0 w 1178613"/>
              <a:gd name="connsiteY7" fmla="*/ 848601 h 942890"/>
              <a:gd name="connsiteX8" fmla="*/ 0 w 1178613"/>
              <a:gd name="connsiteY8" fmla="*/ 94289 h 942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8613" h="942890">
                <a:moveTo>
                  <a:pt x="0" y="94289"/>
                </a:moveTo>
                <a:cubicBezTo>
                  <a:pt x="0" y="42215"/>
                  <a:pt x="42215" y="0"/>
                  <a:pt x="94289" y="0"/>
                </a:cubicBezTo>
                <a:lnTo>
                  <a:pt x="1084324" y="0"/>
                </a:lnTo>
                <a:cubicBezTo>
                  <a:pt x="1136398" y="0"/>
                  <a:pt x="1178613" y="42215"/>
                  <a:pt x="1178613" y="94289"/>
                </a:cubicBezTo>
                <a:lnTo>
                  <a:pt x="1178613" y="848601"/>
                </a:lnTo>
                <a:cubicBezTo>
                  <a:pt x="1178613" y="900675"/>
                  <a:pt x="1136398" y="942890"/>
                  <a:pt x="1084324" y="942890"/>
                </a:cubicBezTo>
                <a:lnTo>
                  <a:pt x="94289" y="942890"/>
                </a:lnTo>
                <a:cubicBezTo>
                  <a:pt x="42215" y="942890"/>
                  <a:pt x="0" y="900675"/>
                  <a:pt x="0" y="848601"/>
                </a:cubicBezTo>
                <a:lnTo>
                  <a:pt x="0" y="94289"/>
                </a:lnTo>
                <a:close/>
              </a:path>
            </a:pathLst>
          </a:custGeom>
          <a:solidFill>
            <a:schemeClr val="accent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0000" tIns="46800" rIns="90000" bIns="46800" numCol="1" spcCol="1270" anchor="ctr" anchorCtr="0">
            <a:normAutofit/>
          </a:bodyPr>
          <a:lstStyle/>
          <a:p>
            <a:pPr lvl="0" algn="ctr" defTabSz="889000">
              <a:lnSpc>
                <a:spcPct val="90000"/>
              </a:lnSpc>
              <a:spcBef>
                <a:spcPct val="0"/>
              </a:spcBef>
              <a:spcAft>
                <a:spcPct val="35000"/>
              </a:spcAft>
            </a:pPr>
            <a:r>
              <a:rPr lang="zh-CN" altLang="zh-CN" sz="2400" dirty="0">
                <a:solidFill>
                  <a:schemeClr val="bg1"/>
                </a:solidFill>
                <a:latin typeface="微软雅黑" pitchFamily="34" charset="-122"/>
                <a:ea typeface="微软雅黑" pitchFamily="34" charset="-122"/>
                <a:cs typeface="Times New Roman" panose="02020603050405020304" pitchFamily="18" charset="0"/>
                <a:sym typeface="+mn-ea"/>
              </a:rPr>
              <a:t>内容即教材</a:t>
            </a:r>
            <a:endParaRPr lang="en-US" altLang="zh-CN" sz="2400" b="0" i="0" kern="1200" cap="all" baseline="0" dirty="0">
              <a:solidFill>
                <a:schemeClr val="bg1"/>
              </a:solidFill>
              <a:latin typeface="微软雅黑" pitchFamily="34" charset="-122"/>
              <a:ea typeface="微软雅黑" pitchFamily="34" charset="-122"/>
              <a:cs typeface="Times New Roman" panose="02020603050405020304" pitchFamily="18" charset="0"/>
              <a:sym typeface="+mn-lt"/>
            </a:endParaRPr>
          </a:p>
        </p:txBody>
      </p:sp>
      <p:sp>
        <p:nvSpPr>
          <p:cNvPr id="5" name="任意多边形 4"/>
          <p:cNvSpPr/>
          <p:nvPr>
            <p:custDataLst>
              <p:tags r:id="rId3"/>
            </p:custDataLst>
          </p:nvPr>
        </p:nvSpPr>
        <p:spPr>
          <a:xfrm>
            <a:off x="5823585" y="3070860"/>
            <a:ext cx="3128645" cy="854710"/>
          </a:xfrm>
          <a:custGeom>
            <a:avLst/>
            <a:gdLst>
              <a:gd name="connsiteX0" fmla="*/ 0 w 1178613"/>
              <a:gd name="connsiteY0" fmla="*/ 94289 h 942890"/>
              <a:gd name="connsiteX1" fmla="*/ 94289 w 1178613"/>
              <a:gd name="connsiteY1" fmla="*/ 0 h 942890"/>
              <a:gd name="connsiteX2" fmla="*/ 1084324 w 1178613"/>
              <a:gd name="connsiteY2" fmla="*/ 0 h 942890"/>
              <a:gd name="connsiteX3" fmla="*/ 1178613 w 1178613"/>
              <a:gd name="connsiteY3" fmla="*/ 94289 h 942890"/>
              <a:gd name="connsiteX4" fmla="*/ 1178613 w 1178613"/>
              <a:gd name="connsiteY4" fmla="*/ 848601 h 942890"/>
              <a:gd name="connsiteX5" fmla="*/ 1084324 w 1178613"/>
              <a:gd name="connsiteY5" fmla="*/ 942890 h 942890"/>
              <a:gd name="connsiteX6" fmla="*/ 94289 w 1178613"/>
              <a:gd name="connsiteY6" fmla="*/ 942890 h 942890"/>
              <a:gd name="connsiteX7" fmla="*/ 0 w 1178613"/>
              <a:gd name="connsiteY7" fmla="*/ 848601 h 942890"/>
              <a:gd name="connsiteX8" fmla="*/ 0 w 1178613"/>
              <a:gd name="connsiteY8" fmla="*/ 94289 h 942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8613" h="942890">
                <a:moveTo>
                  <a:pt x="0" y="94289"/>
                </a:moveTo>
                <a:cubicBezTo>
                  <a:pt x="0" y="42215"/>
                  <a:pt x="42215" y="0"/>
                  <a:pt x="94289" y="0"/>
                </a:cubicBezTo>
                <a:lnTo>
                  <a:pt x="1084324" y="0"/>
                </a:lnTo>
                <a:cubicBezTo>
                  <a:pt x="1136398" y="0"/>
                  <a:pt x="1178613" y="42215"/>
                  <a:pt x="1178613" y="94289"/>
                </a:cubicBezTo>
                <a:lnTo>
                  <a:pt x="1178613" y="848601"/>
                </a:lnTo>
                <a:cubicBezTo>
                  <a:pt x="1178613" y="900675"/>
                  <a:pt x="1136398" y="942890"/>
                  <a:pt x="1084324" y="942890"/>
                </a:cubicBezTo>
                <a:lnTo>
                  <a:pt x="94289" y="942890"/>
                </a:lnTo>
                <a:cubicBezTo>
                  <a:pt x="42215" y="942890"/>
                  <a:pt x="0" y="900675"/>
                  <a:pt x="0" y="848601"/>
                </a:cubicBezTo>
                <a:lnTo>
                  <a:pt x="0" y="94289"/>
                </a:lnTo>
                <a:close/>
              </a:path>
            </a:pathLst>
          </a:custGeom>
          <a:solidFill>
            <a:schemeClr val="accent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0000" tIns="46800" rIns="90000" bIns="46800" numCol="1" spcCol="1270" anchor="ctr" anchorCtr="0">
            <a:normAutofit/>
          </a:bodyPr>
          <a:lstStyle/>
          <a:p>
            <a:pPr lvl="0" algn="ctr" defTabSz="889000">
              <a:lnSpc>
                <a:spcPct val="90000"/>
              </a:lnSpc>
              <a:spcBef>
                <a:spcPct val="0"/>
              </a:spcBef>
              <a:spcAft>
                <a:spcPct val="35000"/>
              </a:spcAft>
            </a:pPr>
            <a:r>
              <a:rPr lang="zh-CN" altLang="zh-CN" sz="2400" dirty="0">
                <a:solidFill>
                  <a:schemeClr val="bg1"/>
                </a:solidFill>
                <a:latin typeface="微软雅黑" pitchFamily="34" charset="-122"/>
                <a:ea typeface="微软雅黑" pitchFamily="34" charset="-122"/>
                <a:cs typeface="Times New Roman" panose="02020603050405020304" pitchFamily="18" charset="0"/>
                <a:sym typeface="+mn-ea"/>
              </a:rPr>
              <a:t>内容即活动</a:t>
            </a:r>
            <a:endParaRPr lang="zh-CN" altLang="zh-CN" sz="2400" b="0" i="0" kern="1200" cap="all" baseline="0" dirty="0">
              <a:solidFill>
                <a:schemeClr val="bg1"/>
              </a:solidFill>
              <a:latin typeface="微软雅黑" pitchFamily="34" charset="-122"/>
              <a:ea typeface="微软雅黑" pitchFamily="34" charset="-122"/>
              <a:cs typeface="Times New Roman" panose="02020603050405020304" pitchFamily="18" charset="0"/>
              <a:sym typeface="+mn-ea"/>
            </a:endParaRPr>
          </a:p>
        </p:txBody>
      </p:sp>
      <p:sp>
        <p:nvSpPr>
          <p:cNvPr id="32" name="任意多边形 31"/>
          <p:cNvSpPr/>
          <p:nvPr>
            <p:custDataLst>
              <p:tags r:id="rId4"/>
            </p:custDataLst>
          </p:nvPr>
        </p:nvSpPr>
        <p:spPr>
          <a:xfrm>
            <a:off x="5823585" y="4236085"/>
            <a:ext cx="3215640" cy="866775"/>
          </a:xfrm>
          <a:custGeom>
            <a:avLst/>
            <a:gdLst>
              <a:gd name="connsiteX0" fmla="*/ 0 w 1178613"/>
              <a:gd name="connsiteY0" fmla="*/ 94289 h 942890"/>
              <a:gd name="connsiteX1" fmla="*/ 94289 w 1178613"/>
              <a:gd name="connsiteY1" fmla="*/ 0 h 942890"/>
              <a:gd name="connsiteX2" fmla="*/ 1084324 w 1178613"/>
              <a:gd name="connsiteY2" fmla="*/ 0 h 942890"/>
              <a:gd name="connsiteX3" fmla="*/ 1178613 w 1178613"/>
              <a:gd name="connsiteY3" fmla="*/ 94289 h 942890"/>
              <a:gd name="connsiteX4" fmla="*/ 1178613 w 1178613"/>
              <a:gd name="connsiteY4" fmla="*/ 848601 h 942890"/>
              <a:gd name="connsiteX5" fmla="*/ 1084324 w 1178613"/>
              <a:gd name="connsiteY5" fmla="*/ 942890 h 942890"/>
              <a:gd name="connsiteX6" fmla="*/ 94289 w 1178613"/>
              <a:gd name="connsiteY6" fmla="*/ 942890 h 942890"/>
              <a:gd name="connsiteX7" fmla="*/ 0 w 1178613"/>
              <a:gd name="connsiteY7" fmla="*/ 848601 h 942890"/>
              <a:gd name="connsiteX8" fmla="*/ 0 w 1178613"/>
              <a:gd name="connsiteY8" fmla="*/ 94289 h 942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8613" h="942890">
                <a:moveTo>
                  <a:pt x="0" y="94289"/>
                </a:moveTo>
                <a:cubicBezTo>
                  <a:pt x="0" y="42215"/>
                  <a:pt x="42215" y="0"/>
                  <a:pt x="94289" y="0"/>
                </a:cubicBezTo>
                <a:lnTo>
                  <a:pt x="1084324" y="0"/>
                </a:lnTo>
                <a:cubicBezTo>
                  <a:pt x="1136398" y="0"/>
                  <a:pt x="1178613" y="42215"/>
                  <a:pt x="1178613" y="94289"/>
                </a:cubicBezTo>
                <a:lnTo>
                  <a:pt x="1178613" y="848601"/>
                </a:lnTo>
                <a:cubicBezTo>
                  <a:pt x="1178613" y="900675"/>
                  <a:pt x="1136398" y="942890"/>
                  <a:pt x="1084324" y="942890"/>
                </a:cubicBezTo>
                <a:lnTo>
                  <a:pt x="94289" y="942890"/>
                </a:lnTo>
                <a:cubicBezTo>
                  <a:pt x="42215" y="942890"/>
                  <a:pt x="0" y="900675"/>
                  <a:pt x="0" y="848601"/>
                </a:cubicBezTo>
                <a:lnTo>
                  <a:pt x="0" y="94289"/>
                </a:lnTo>
                <a:close/>
              </a:path>
            </a:pathLst>
          </a:custGeom>
          <a:solidFill>
            <a:schemeClr val="accent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0000" tIns="46800" rIns="90000" bIns="46800" numCol="1" spcCol="1270" anchor="ctr" anchorCtr="0">
            <a:normAutofit/>
          </a:bodyPr>
          <a:lstStyle/>
          <a:p>
            <a:pPr lvl="0" algn="ctr" defTabSz="889000">
              <a:lnSpc>
                <a:spcPct val="90000"/>
              </a:lnSpc>
              <a:spcBef>
                <a:spcPct val="0"/>
              </a:spcBef>
              <a:spcAft>
                <a:spcPct val="35000"/>
              </a:spcAft>
            </a:pPr>
            <a:r>
              <a:rPr lang="zh-CN" altLang="zh-CN" sz="2400" dirty="0">
                <a:solidFill>
                  <a:schemeClr val="bg1"/>
                </a:solidFill>
                <a:latin typeface="微软雅黑" pitchFamily="34" charset="-122"/>
                <a:ea typeface="微软雅黑" pitchFamily="34" charset="-122"/>
                <a:cs typeface="Times New Roman" panose="02020603050405020304" pitchFamily="18" charset="0"/>
                <a:sym typeface="+mn-ea"/>
              </a:rPr>
              <a:t>内容即经验</a:t>
            </a:r>
            <a:endParaRPr lang="zh-CN" altLang="zh-CN" sz="2400" b="0" i="0" kern="1200" cap="all" baseline="0" dirty="0">
              <a:solidFill>
                <a:schemeClr val="bg1"/>
              </a:solidFill>
              <a:latin typeface="微软雅黑" pitchFamily="34" charset="-122"/>
              <a:ea typeface="微软雅黑" pitchFamily="34" charset="-122"/>
              <a:cs typeface="Times New Roman" panose="02020603050405020304" pitchFamily="18" charset="0"/>
              <a:sym typeface="+mn-ea"/>
            </a:endParaRPr>
          </a:p>
        </p:txBody>
      </p:sp>
      <p:cxnSp>
        <p:nvCxnSpPr>
          <p:cNvPr id="7" name="直接箭头连接符 6"/>
          <p:cNvCxnSpPr/>
          <p:nvPr>
            <p:custDataLst>
              <p:tags r:id="rId5"/>
            </p:custDataLst>
          </p:nvPr>
        </p:nvCxnSpPr>
        <p:spPr>
          <a:xfrm flipH="1">
            <a:off x="5067415" y="2297912"/>
            <a:ext cx="689244" cy="831858"/>
          </a:xfrm>
          <a:prstGeom prst="straightConnector1">
            <a:avLst/>
          </a:prstGeom>
          <a:ln w="15875">
            <a:tailEnd type="triangle"/>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p:nvPr>
            <p:custDataLst>
              <p:tags r:id="rId6"/>
            </p:custDataLst>
          </p:nvPr>
        </p:nvCxnSpPr>
        <p:spPr>
          <a:xfrm flipH="1">
            <a:off x="5146854" y="3442836"/>
            <a:ext cx="609805" cy="0"/>
          </a:xfrm>
          <a:prstGeom prst="straightConnector1">
            <a:avLst/>
          </a:prstGeom>
          <a:ln w="15875">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custDataLst>
              <p:tags r:id="rId7"/>
            </p:custDataLst>
          </p:nvPr>
        </p:nvCxnSpPr>
        <p:spPr>
          <a:xfrm flipH="1" flipV="1">
            <a:off x="5067415" y="3801612"/>
            <a:ext cx="689244" cy="821925"/>
          </a:xfrm>
          <a:prstGeom prst="straightConnector1">
            <a:avLst/>
          </a:prstGeom>
          <a:ln w="15875">
            <a:tailEnd type="triangle"/>
          </a:ln>
        </p:spPr>
        <p:style>
          <a:lnRef idx="1">
            <a:schemeClr val="accent1"/>
          </a:lnRef>
          <a:fillRef idx="0">
            <a:schemeClr val="accent1"/>
          </a:fillRef>
          <a:effectRef idx="0">
            <a:schemeClr val="accent1"/>
          </a:effectRef>
          <a:fontRef idx="minor">
            <a:schemeClr val="tx1"/>
          </a:fontRef>
        </p:style>
      </p:cxnSp>
    </p:spTree>
    <p:custDataLst>
      <p:tags r:id="rId8"/>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157058" y="1910829"/>
            <a:ext cx="6256945" cy="645160"/>
          </a:xfrm>
          <a:prstGeom prst="rect">
            <a:avLst/>
          </a:prstGeom>
        </p:spPr>
        <p:txBody>
          <a:bodyPr wrap="square">
            <a:spAutoFit/>
          </a:bodyPr>
          <a:lstStyle/>
          <a:p>
            <a:pPr>
              <a:lnSpc>
                <a:spcPct val="150000"/>
              </a:lnSpc>
            </a:pPr>
            <a:r>
              <a:rPr lang="zh-CN" altLang="en-US" sz="2400" dirty="0">
                <a:solidFill>
                  <a:schemeClr val="tx1">
                    <a:lumMod val="75000"/>
                    <a:lumOff val="25000"/>
                  </a:schemeClr>
                </a:solidFill>
                <a:latin typeface="微软雅黑" pitchFamily="34" charset="-122"/>
                <a:ea typeface="微软雅黑" pitchFamily="34" charset="-122"/>
                <a:cs typeface="Times New Roman" panose="02020603050405020304" pitchFamily="18" charset="0"/>
              </a:rPr>
              <a:t>采纳教育活动</a:t>
            </a:r>
            <a:r>
              <a:rPr lang="zh-CN" altLang="en-US" sz="2400" dirty="0">
                <a:solidFill>
                  <a:schemeClr val="accent2">
                    <a:lumMod val="75000"/>
                  </a:schemeClr>
                </a:solidFill>
                <a:latin typeface="微软雅黑" pitchFamily="34" charset="-122"/>
                <a:ea typeface="微软雅黑" pitchFamily="34" charset="-122"/>
                <a:cs typeface="Times New Roman" panose="02020603050405020304" pitchFamily="18" charset="0"/>
              </a:rPr>
              <a:t>内容即教材</a:t>
            </a:r>
            <a:r>
              <a:rPr lang="zh-CN" altLang="en-US" sz="2400" dirty="0">
                <a:solidFill>
                  <a:schemeClr val="tx1">
                    <a:lumMod val="75000"/>
                    <a:lumOff val="25000"/>
                  </a:schemeClr>
                </a:solidFill>
                <a:latin typeface="微软雅黑" pitchFamily="34" charset="-122"/>
                <a:ea typeface="微软雅黑" pitchFamily="34" charset="-122"/>
                <a:cs typeface="Times New Roman" panose="02020603050405020304" pitchFamily="18" charset="0"/>
              </a:rPr>
              <a:t>的取向。</a:t>
            </a:r>
            <a:endParaRPr lang="zh-CN" altLang="en-US" sz="2400" dirty="0">
              <a:solidFill>
                <a:schemeClr val="tx1">
                  <a:lumMod val="75000"/>
                  <a:lumOff val="25000"/>
                </a:schemeClr>
              </a:solidFill>
              <a:latin typeface="微软雅黑" pitchFamily="34" charset="-122"/>
              <a:ea typeface="微软雅黑" pitchFamily="34" charset="-122"/>
              <a:cs typeface="Times New Roman" panose="02020603050405020304" pitchFamily="18" charset="0"/>
            </a:endParaRPr>
          </a:p>
        </p:txBody>
      </p:sp>
      <p:pic>
        <p:nvPicPr>
          <p:cNvPr id="5" name="图片 4"/>
          <p:cNvPicPr>
            <a:picLocks noChangeAspect="1"/>
          </p:cNvPicPr>
          <p:nvPr/>
        </p:nvPicPr>
        <p:blipFill>
          <a:blip r:embed="rId1"/>
          <a:stretch>
            <a:fillRect/>
          </a:stretch>
        </p:blipFill>
        <p:spPr>
          <a:xfrm>
            <a:off x="7918763" y="2293943"/>
            <a:ext cx="2659755" cy="1861829"/>
          </a:xfrm>
          <a:prstGeom prst="rect">
            <a:avLst/>
          </a:prstGeom>
          <a:ln>
            <a:noFill/>
          </a:ln>
          <a:effectLst>
            <a:outerShdw blurRad="292100" dist="139700" dir="2700000" algn="tl" rotWithShape="0">
              <a:srgbClr val="333333">
                <a:alpha val="65000"/>
              </a:srgbClr>
            </a:outerShdw>
          </a:effectLst>
        </p:spPr>
      </p:pic>
      <p:sp>
        <p:nvSpPr>
          <p:cNvPr id="100" name="文本框 99"/>
          <p:cNvSpPr txBox="1"/>
          <p:nvPr/>
        </p:nvSpPr>
        <p:spPr>
          <a:xfrm>
            <a:off x="940435" y="969010"/>
            <a:ext cx="10439400" cy="583565"/>
          </a:xfrm>
          <a:prstGeom prst="rect">
            <a:avLst/>
          </a:prstGeom>
          <a:noFill/>
          <a:ln w="9525">
            <a:noFill/>
          </a:ln>
        </p:spPr>
        <p:txBody>
          <a:bodyPr wrap="square">
            <a:spAutoFit/>
          </a:bodyPr>
          <a:p>
            <a:pPr marL="0" indent="0" algn="l"/>
            <a:r>
              <a:rPr lang="zh-CN" sz="3200" b="1">
                <a:solidFill>
                  <a:schemeClr val="accent5"/>
                </a:solidFill>
                <a:latin typeface="+mj-lt"/>
                <a:ea typeface="+mn-lt"/>
                <a:cs typeface="+mj-lt"/>
              </a:rPr>
              <a:t>（一）</a:t>
            </a:r>
            <a:r>
              <a:rPr lang="en-US" sz="3200" b="1">
                <a:solidFill>
                  <a:schemeClr val="accent5"/>
                </a:solidFill>
                <a:latin typeface="+mj-lt"/>
                <a:ea typeface="+mn-lt"/>
                <a:cs typeface="+mj-lt"/>
              </a:rPr>
              <a:t> </a:t>
            </a:r>
            <a:r>
              <a:rPr lang="zh-CN" sz="3200" b="1">
                <a:solidFill>
                  <a:schemeClr val="accent5"/>
                </a:solidFill>
                <a:latin typeface="+mj-lt"/>
                <a:ea typeface="+mn-lt"/>
                <a:cs typeface="+mj-lt"/>
              </a:rPr>
              <a:t>高结构幼儿园教育活动内容的选择和组织</a:t>
            </a:r>
            <a:endParaRPr lang="zh-CN" altLang="en-US" sz="3200" b="1">
              <a:solidFill>
                <a:schemeClr val="accent5"/>
              </a:solidFill>
              <a:latin typeface="+mj-lt"/>
              <a:ea typeface="+mn-lt"/>
              <a:cs typeface="+mj-lt"/>
            </a:endParaRPr>
          </a:p>
        </p:txBody>
      </p:sp>
      <p:sp>
        <p:nvSpPr>
          <p:cNvPr id="4" name="标题 3"/>
          <p:cNvSpPr>
            <a:spLocks noGrp="1"/>
          </p:cNvSpPr>
          <p:nvPr>
            <p:ph type="title"/>
          </p:nvPr>
        </p:nvSpPr>
        <p:spPr>
          <a:xfrm>
            <a:off x="706755" y="111760"/>
            <a:ext cx="10515600" cy="993775"/>
          </a:xfrm>
        </p:spPr>
        <p:txBody>
          <a:bodyPr/>
          <a:p>
            <a:r>
              <a:rPr lang="zh-CN" altLang="en-US" sz="3200" b="1" dirty="0">
                <a:solidFill>
                  <a:schemeClr val="accent5">
                    <a:lumMod val="75000"/>
                  </a:schemeClr>
                </a:solidFill>
              </a:rPr>
              <a:t>二、 幼儿园教育活动内容的选择和组织</a:t>
            </a:r>
            <a:endParaRPr lang="zh-CN" altLang="en-US" sz="3200" b="1" dirty="0">
              <a:solidFill>
                <a:schemeClr val="accent5">
                  <a:lumMod val="75000"/>
                </a:schemeClr>
              </a:solidFill>
            </a:endParaRPr>
          </a:p>
        </p:txBody>
      </p:sp>
      <p:sp>
        <p:nvSpPr>
          <p:cNvPr id="6" name="文本框 5"/>
          <p:cNvSpPr txBox="1"/>
          <p:nvPr/>
        </p:nvSpPr>
        <p:spPr>
          <a:xfrm>
            <a:off x="362585" y="2901315"/>
            <a:ext cx="7089140" cy="2861310"/>
          </a:xfrm>
          <a:prstGeom prst="rect">
            <a:avLst/>
          </a:prstGeom>
          <a:noFill/>
        </p:spPr>
        <p:txBody>
          <a:bodyPr wrap="square" rtlCol="0">
            <a:spAutoFit/>
          </a:bodyPr>
          <a:p>
            <a:pPr indent="457200" fontAlgn="auto">
              <a:lnSpc>
                <a:spcPct val="150000"/>
              </a:lnSpc>
            </a:pPr>
            <a:r>
              <a:rPr lang="zh-CN" altLang="en-US" sz="2400"/>
              <a:t>这种内容取向相对</a:t>
            </a:r>
            <a:r>
              <a:rPr lang="zh-CN" altLang="en-US" sz="2400">
                <a:solidFill>
                  <a:schemeClr val="accent5"/>
                </a:solidFill>
              </a:rPr>
              <a:t>强调教师的作用</a:t>
            </a:r>
            <a:r>
              <a:rPr lang="zh-CN" altLang="en-US" sz="2400"/>
              <a:t>，</a:t>
            </a:r>
            <a:r>
              <a:rPr lang="zh-CN" altLang="en-US" sz="2400">
                <a:solidFill>
                  <a:schemeClr val="accent5"/>
                </a:solidFill>
              </a:rPr>
              <a:t>强调让幼儿获得知识和技能</a:t>
            </a:r>
            <a:r>
              <a:rPr lang="zh-CN" altLang="en-US" sz="2400"/>
              <a:t>，</a:t>
            </a:r>
            <a:r>
              <a:rPr lang="zh-CN" altLang="en-US" sz="2400">
                <a:solidFill>
                  <a:schemeClr val="accent5"/>
                </a:solidFill>
              </a:rPr>
              <a:t>强调教育活动的结果</a:t>
            </a:r>
            <a:r>
              <a:rPr lang="zh-CN" altLang="en-US" sz="2400"/>
              <a:t>，因此，教育活动设计者在选择和组织活动内容时，会以儿童获得预设的知识和技能为优先点，活动内容往往会比较具体、固定，并强调学科逻辑。</a:t>
            </a:r>
            <a:endParaRPr lang="zh-CN" altLang="en-US" sz="24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64565" y="1896745"/>
            <a:ext cx="6548120" cy="1753235"/>
          </a:xfrm>
          <a:prstGeom prst="rect">
            <a:avLst/>
          </a:prstGeom>
        </p:spPr>
        <p:txBody>
          <a:bodyPr wrap="square">
            <a:spAutoFit/>
          </a:bodyPr>
          <a:lstStyle/>
          <a:p>
            <a:pPr>
              <a:lnSpc>
                <a:spcPct val="150000"/>
              </a:lnSpc>
            </a:pPr>
            <a:r>
              <a:rPr lang="zh-CN" altLang="en-US" sz="2400" dirty="0">
                <a:solidFill>
                  <a:schemeClr val="tx1">
                    <a:lumMod val="75000"/>
                    <a:lumOff val="25000"/>
                  </a:schemeClr>
                </a:solidFill>
                <a:latin typeface="微软雅黑" pitchFamily="34" charset="-122"/>
                <a:ea typeface="微软雅黑" pitchFamily="34" charset="-122"/>
                <a:cs typeface="Times New Roman" panose="02020603050405020304" pitchFamily="18" charset="0"/>
              </a:rPr>
              <a:t>采用活动内容即活动，或活动内容即经验的取向：相对强调</a:t>
            </a:r>
            <a:r>
              <a:rPr lang="zh-CN" altLang="en-US" sz="2400" dirty="0">
                <a:solidFill>
                  <a:schemeClr val="accent2">
                    <a:lumMod val="75000"/>
                  </a:schemeClr>
                </a:solidFill>
                <a:latin typeface="微软雅黑" pitchFamily="34" charset="-122"/>
                <a:ea typeface="微软雅黑" pitchFamily="34" charset="-122"/>
                <a:cs typeface="Times New Roman" panose="02020603050405020304" pitchFamily="18" charset="0"/>
              </a:rPr>
              <a:t>幼儿自身的发展</a:t>
            </a:r>
            <a:r>
              <a:rPr lang="zh-CN" altLang="en-US" sz="2400" dirty="0">
                <a:solidFill>
                  <a:schemeClr val="tx1">
                    <a:lumMod val="75000"/>
                    <a:lumOff val="25000"/>
                  </a:schemeClr>
                </a:solidFill>
                <a:latin typeface="微软雅黑" pitchFamily="34" charset="-122"/>
                <a:ea typeface="微软雅黑" pitchFamily="34" charset="-122"/>
                <a:cs typeface="Times New Roman" panose="02020603050405020304" pitchFamily="18" charset="0"/>
              </a:rPr>
              <a:t>，强调</a:t>
            </a:r>
            <a:r>
              <a:rPr lang="zh-CN" altLang="en-US" sz="2400" dirty="0">
                <a:solidFill>
                  <a:schemeClr val="accent2">
                    <a:lumMod val="75000"/>
                  </a:schemeClr>
                </a:solidFill>
                <a:latin typeface="微软雅黑" pitchFamily="34" charset="-122"/>
                <a:ea typeface="微软雅黑" pitchFamily="34" charset="-122"/>
                <a:cs typeface="Times New Roman" panose="02020603050405020304" pitchFamily="18" charset="0"/>
              </a:rPr>
              <a:t>教育活动的过程</a:t>
            </a:r>
            <a:r>
              <a:rPr lang="zh-CN" altLang="en-US" sz="2400" dirty="0">
                <a:solidFill>
                  <a:schemeClr val="tx1">
                    <a:lumMod val="75000"/>
                    <a:lumOff val="25000"/>
                  </a:schemeClr>
                </a:solidFill>
                <a:latin typeface="微软雅黑" pitchFamily="34" charset="-122"/>
                <a:ea typeface="微软雅黑" pitchFamily="34" charset="-122"/>
                <a:cs typeface="Times New Roman" panose="02020603050405020304" pitchFamily="18" charset="0"/>
              </a:rPr>
              <a:t>，强调</a:t>
            </a:r>
            <a:r>
              <a:rPr lang="zh-CN" altLang="en-US" sz="2400" dirty="0">
                <a:solidFill>
                  <a:schemeClr val="accent2">
                    <a:lumMod val="75000"/>
                  </a:schemeClr>
                </a:solidFill>
                <a:latin typeface="微软雅黑" pitchFamily="34" charset="-122"/>
                <a:ea typeface="微软雅黑" pitchFamily="34" charset="-122"/>
                <a:cs typeface="Times New Roman" panose="02020603050405020304" pitchFamily="18" charset="0"/>
              </a:rPr>
              <a:t>幼儿在活动中的作用。</a:t>
            </a:r>
            <a:endParaRPr lang="zh-CN" altLang="en-US" sz="2400" dirty="0">
              <a:solidFill>
                <a:schemeClr val="accent2">
                  <a:lumMod val="75000"/>
                </a:schemeClr>
              </a:solidFill>
              <a:latin typeface="微软雅黑" pitchFamily="34" charset="-122"/>
              <a:ea typeface="微软雅黑" pitchFamily="34" charset="-122"/>
              <a:cs typeface="Times New Roman" panose="02020603050405020304" pitchFamily="18" charset="0"/>
            </a:endParaRPr>
          </a:p>
        </p:txBody>
      </p:sp>
      <p:pic>
        <p:nvPicPr>
          <p:cNvPr id="4" name="图片 3"/>
          <p:cNvPicPr>
            <a:picLocks noChangeAspect="1"/>
          </p:cNvPicPr>
          <p:nvPr/>
        </p:nvPicPr>
        <p:blipFill>
          <a:blip r:embed="rId1"/>
          <a:stretch>
            <a:fillRect/>
          </a:stretch>
        </p:blipFill>
        <p:spPr>
          <a:xfrm>
            <a:off x="7989952" y="2617667"/>
            <a:ext cx="3220936" cy="2053187"/>
          </a:xfrm>
          <a:prstGeom prst="rect">
            <a:avLst/>
          </a:prstGeom>
          <a:ln>
            <a:noFill/>
          </a:ln>
          <a:effectLst>
            <a:outerShdw blurRad="292100" dist="139700" dir="2700000" algn="tl" rotWithShape="0">
              <a:srgbClr val="333333">
                <a:alpha val="65000"/>
              </a:srgbClr>
            </a:outerShdw>
          </a:effectLst>
        </p:spPr>
      </p:pic>
      <p:sp>
        <p:nvSpPr>
          <p:cNvPr id="100" name="文本框 99"/>
          <p:cNvSpPr txBox="1"/>
          <p:nvPr/>
        </p:nvSpPr>
        <p:spPr>
          <a:xfrm>
            <a:off x="940435" y="969010"/>
            <a:ext cx="10439400" cy="583565"/>
          </a:xfrm>
          <a:prstGeom prst="rect">
            <a:avLst/>
          </a:prstGeom>
          <a:noFill/>
          <a:ln w="9525">
            <a:noFill/>
          </a:ln>
        </p:spPr>
        <p:txBody>
          <a:bodyPr wrap="square">
            <a:spAutoFit/>
          </a:bodyPr>
          <a:p>
            <a:pPr marL="0" indent="0" algn="l"/>
            <a:r>
              <a:rPr lang="zh-CN" sz="3200" b="1">
                <a:solidFill>
                  <a:schemeClr val="accent5"/>
                </a:solidFill>
                <a:latin typeface="+mj-lt"/>
                <a:ea typeface="+mn-lt"/>
                <a:cs typeface="+mj-lt"/>
              </a:rPr>
              <a:t>（</a:t>
            </a:r>
            <a:r>
              <a:rPr lang="zh-CN" sz="3200" b="1">
                <a:solidFill>
                  <a:schemeClr val="accent5"/>
                </a:solidFill>
                <a:latin typeface="+mj-lt"/>
                <a:ea typeface="+mn-lt"/>
                <a:cs typeface="+mj-lt"/>
              </a:rPr>
              <a:t>二）</a:t>
            </a:r>
            <a:r>
              <a:rPr lang="en-US" sz="3200" b="1">
                <a:solidFill>
                  <a:schemeClr val="accent5"/>
                </a:solidFill>
                <a:latin typeface="+mj-lt"/>
                <a:ea typeface="+mn-lt"/>
                <a:cs typeface="+mj-lt"/>
              </a:rPr>
              <a:t> </a:t>
            </a:r>
            <a:r>
              <a:rPr lang="zh-CN" altLang="en-US" sz="3200" b="1">
                <a:solidFill>
                  <a:schemeClr val="accent5"/>
                </a:solidFill>
                <a:latin typeface="+mj-lt"/>
                <a:ea typeface="+mn-lt"/>
                <a:cs typeface="+mj-lt"/>
              </a:rPr>
              <a:t>低</a:t>
            </a:r>
            <a:r>
              <a:rPr lang="zh-CN" sz="3200" b="1">
                <a:solidFill>
                  <a:schemeClr val="accent5"/>
                </a:solidFill>
                <a:latin typeface="+mj-lt"/>
                <a:ea typeface="+mn-lt"/>
                <a:cs typeface="+mj-lt"/>
              </a:rPr>
              <a:t>结构幼儿园教育活动内容的选择和组织</a:t>
            </a:r>
            <a:endParaRPr lang="zh-CN" altLang="en-US" sz="3200" b="1">
              <a:solidFill>
                <a:schemeClr val="accent5"/>
              </a:solidFill>
              <a:latin typeface="+mj-lt"/>
              <a:ea typeface="+mn-lt"/>
              <a:cs typeface="+mj-lt"/>
            </a:endParaRPr>
          </a:p>
        </p:txBody>
      </p:sp>
      <p:sp>
        <p:nvSpPr>
          <p:cNvPr id="5" name="标题 4"/>
          <p:cNvSpPr>
            <a:spLocks noGrp="1"/>
          </p:cNvSpPr>
          <p:nvPr>
            <p:ph type="title"/>
          </p:nvPr>
        </p:nvSpPr>
        <p:spPr>
          <a:xfrm>
            <a:off x="706755" y="111760"/>
            <a:ext cx="10515600" cy="993775"/>
          </a:xfrm>
        </p:spPr>
        <p:txBody>
          <a:bodyPr/>
          <a:p>
            <a:r>
              <a:rPr lang="zh-CN" altLang="en-US" sz="3200" b="1" dirty="0">
                <a:solidFill>
                  <a:schemeClr val="accent5">
                    <a:lumMod val="75000"/>
                  </a:schemeClr>
                </a:solidFill>
              </a:rPr>
              <a:t>二、 幼儿园教育活动内容的选择和组织</a:t>
            </a:r>
            <a:endParaRPr lang="zh-CN" altLang="en-US" sz="3200" b="1" dirty="0">
              <a:solidFill>
                <a:schemeClr val="accent5">
                  <a:lumMod val="75000"/>
                </a:schemeClr>
              </a:solidFill>
            </a:endParaRPr>
          </a:p>
        </p:txBody>
      </p:sp>
      <p:sp>
        <p:nvSpPr>
          <p:cNvPr id="7" name="文本框 6"/>
          <p:cNvSpPr txBox="1"/>
          <p:nvPr/>
        </p:nvSpPr>
        <p:spPr>
          <a:xfrm>
            <a:off x="996315" y="3838575"/>
            <a:ext cx="6102985" cy="2306955"/>
          </a:xfrm>
          <a:prstGeom prst="rect">
            <a:avLst/>
          </a:prstGeom>
          <a:noFill/>
        </p:spPr>
        <p:txBody>
          <a:bodyPr wrap="square" rtlCol="0">
            <a:spAutoFit/>
          </a:bodyPr>
          <a:p>
            <a:pPr indent="457200" fontAlgn="auto">
              <a:lnSpc>
                <a:spcPct val="150000"/>
              </a:lnSpc>
            </a:pPr>
            <a:r>
              <a:rPr lang="zh-CN" altLang="en-US" sz="2400"/>
              <a:t>教育活动设计者会以儿童在活动过程中获取经验为优先点，活动内容往往具有</a:t>
            </a:r>
            <a:r>
              <a:rPr lang="zh-CN" altLang="en-US" sz="2400">
                <a:solidFill>
                  <a:schemeClr val="accent2">
                    <a:lumMod val="75000"/>
                  </a:schemeClr>
                </a:solidFill>
              </a:rPr>
              <a:t>可变性</a:t>
            </a:r>
            <a:r>
              <a:rPr lang="zh-CN" altLang="en-US" sz="2400"/>
              <a:t>，在实践操作过程中，活动内容具有</a:t>
            </a:r>
            <a:r>
              <a:rPr lang="zh-CN" altLang="en-US" sz="2400">
                <a:solidFill>
                  <a:schemeClr val="accent2">
                    <a:lumMod val="75000"/>
                  </a:schemeClr>
                </a:solidFill>
              </a:rPr>
              <a:t>选择性和生成性</a:t>
            </a:r>
            <a:r>
              <a:rPr lang="zh-CN" altLang="en-US" sz="2400"/>
              <a:t>。</a:t>
            </a:r>
            <a:endParaRPr lang="zh-CN" altLang="en-US" sz="24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940435" y="969010"/>
            <a:ext cx="10439400" cy="583565"/>
          </a:xfrm>
          <a:prstGeom prst="rect">
            <a:avLst/>
          </a:prstGeom>
          <a:noFill/>
          <a:ln w="9525">
            <a:noFill/>
          </a:ln>
        </p:spPr>
        <p:txBody>
          <a:bodyPr wrap="square">
            <a:spAutoFit/>
          </a:bodyPr>
          <a:p>
            <a:pPr marL="0" indent="0" algn="l"/>
            <a:r>
              <a:rPr lang="zh-CN" sz="3200" b="1">
                <a:solidFill>
                  <a:schemeClr val="accent5"/>
                </a:solidFill>
                <a:latin typeface="+mj-lt"/>
                <a:ea typeface="+mn-lt"/>
                <a:cs typeface="+mj-lt"/>
              </a:rPr>
              <a:t>（</a:t>
            </a:r>
            <a:r>
              <a:rPr lang="zh-CN" sz="3200" b="1">
                <a:solidFill>
                  <a:schemeClr val="accent5"/>
                </a:solidFill>
                <a:latin typeface="+mj-lt"/>
                <a:ea typeface="+mn-lt"/>
                <a:cs typeface="+mj-lt"/>
              </a:rPr>
              <a:t>二）</a:t>
            </a:r>
            <a:r>
              <a:rPr lang="en-US" sz="3200" b="1">
                <a:solidFill>
                  <a:schemeClr val="accent5"/>
                </a:solidFill>
                <a:latin typeface="+mj-lt"/>
                <a:ea typeface="+mn-lt"/>
                <a:cs typeface="+mj-lt"/>
              </a:rPr>
              <a:t> </a:t>
            </a:r>
            <a:r>
              <a:rPr lang="zh-CN" altLang="en-US" sz="3200" b="1">
                <a:solidFill>
                  <a:schemeClr val="accent5"/>
                </a:solidFill>
                <a:latin typeface="+mj-lt"/>
                <a:ea typeface="+mn-lt"/>
                <a:cs typeface="+mj-lt"/>
              </a:rPr>
              <a:t>低</a:t>
            </a:r>
            <a:r>
              <a:rPr lang="zh-CN" sz="3200" b="1">
                <a:solidFill>
                  <a:schemeClr val="accent5"/>
                </a:solidFill>
                <a:latin typeface="+mj-lt"/>
                <a:ea typeface="+mn-lt"/>
                <a:cs typeface="+mj-lt"/>
              </a:rPr>
              <a:t>结构幼儿园教育活动内容的选择和组织</a:t>
            </a:r>
            <a:endParaRPr lang="zh-CN" altLang="en-US" sz="3200" b="1">
              <a:solidFill>
                <a:schemeClr val="accent5"/>
              </a:solidFill>
              <a:latin typeface="+mj-lt"/>
              <a:ea typeface="+mn-lt"/>
              <a:cs typeface="+mj-lt"/>
            </a:endParaRPr>
          </a:p>
        </p:txBody>
      </p:sp>
      <p:sp>
        <p:nvSpPr>
          <p:cNvPr id="5" name="标题 4"/>
          <p:cNvSpPr>
            <a:spLocks noGrp="1"/>
          </p:cNvSpPr>
          <p:nvPr>
            <p:ph type="title"/>
          </p:nvPr>
        </p:nvSpPr>
        <p:spPr>
          <a:xfrm>
            <a:off x="706755" y="111760"/>
            <a:ext cx="10515600" cy="993775"/>
          </a:xfrm>
        </p:spPr>
        <p:txBody>
          <a:bodyPr/>
          <a:p>
            <a:r>
              <a:rPr lang="zh-CN" altLang="en-US" sz="3200" b="1" dirty="0">
                <a:solidFill>
                  <a:schemeClr val="accent5">
                    <a:lumMod val="75000"/>
                  </a:schemeClr>
                </a:solidFill>
              </a:rPr>
              <a:t>二、 幼儿园教育活动内容的选择和组织</a:t>
            </a:r>
            <a:endParaRPr lang="zh-CN" altLang="en-US" sz="3200" b="1" dirty="0">
              <a:solidFill>
                <a:schemeClr val="accent5">
                  <a:lumMod val="75000"/>
                </a:schemeClr>
              </a:solidFill>
            </a:endParaRPr>
          </a:p>
        </p:txBody>
      </p:sp>
      <p:sp>
        <p:nvSpPr>
          <p:cNvPr id="2" name="燕尾形 1"/>
          <p:cNvSpPr/>
          <p:nvPr>
            <p:custDataLst>
              <p:tags r:id="rId1"/>
            </p:custDataLst>
          </p:nvPr>
        </p:nvSpPr>
        <p:spPr>
          <a:xfrm>
            <a:off x="1257309" y="2277651"/>
            <a:ext cx="2478669" cy="591641"/>
          </a:xfrm>
          <a:prstGeom prst="chevron">
            <a:avLst/>
          </a:prstGeom>
          <a:ln>
            <a:noFill/>
          </a:ln>
        </p:spPr>
        <p:style>
          <a:lnRef idx="2">
            <a:srgbClr val="207CBC">
              <a:shade val="50000"/>
            </a:srgbClr>
          </a:lnRef>
          <a:fillRef idx="1">
            <a:srgbClr val="207CBC"/>
          </a:fillRef>
          <a:effectRef idx="0">
            <a:srgbClr val="207CBC"/>
          </a:effectRef>
          <a:fontRef idx="minor">
            <a:sysClr val="window" lastClr="FFFFFF"/>
          </a:fontRef>
        </p:style>
        <p:txBody>
          <a:bodyPr rtlCol="0" anchor="ctr"/>
          <a:p>
            <a:pPr algn="ctr"/>
            <a:r>
              <a:rPr lang="zh-CN" altLang="en-US" sz="2400" b="1" dirty="0">
                <a:solidFill>
                  <a:sysClr val="window" lastClr="FFFFFF"/>
                </a:solidFill>
              </a:rPr>
              <a:t>先内容</a:t>
            </a:r>
            <a:endParaRPr lang="zh-CN" altLang="en-US" sz="2400" b="1" dirty="0">
              <a:solidFill>
                <a:sysClr val="window" lastClr="FFFFFF"/>
              </a:solidFill>
            </a:endParaRPr>
          </a:p>
        </p:txBody>
      </p:sp>
      <p:sp>
        <p:nvSpPr>
          <p:cNvPr id="6" name="燕尾形 5"/>
          <p:cNvSpPr/>
          <p:nvPr>
            <p:custDataLst>
              <p:tags r:id="rId2"/>
            </p:custDataLst>
          </p:nvPr>
        </p:nvSpPr>
        <p:spPr>
          <a:xfrm>
            <a:off x="3552375" y="2277650"/>
            <a:ext cx="2478669" cy="591641"/>
          </a:xfrm>
          <a:prstGeom prst="chevron">
            <a:avLst/>
          </a:prstGeom>
          <a:solidFill>
            <a:srgbClr val="0EA490"/>
          </a:solidFill>
          <a:ln>
            <a:noFill/>
          </a:ln>
        </p:spPr>
        <p:style>
          <a:lnRef idx="2">
            <a:srgbClr val="207CBC">
              <a:shade val="50000"/>
            </a:srgbClr>
          </a:lnRef>
          <a:fillRef idx="1">
            <a:srgbClr val="207CBC"/>
          </a:fillRef>
          <a:effectRef idx="0">
            <a:srgbClr val="207CBC"/>
          </a:effectRef>
          <a:fontRef idx="minor">
            <a:sysClr val="window" lastClr="FFFFFF"/>
          </a:fontRef>
        </p:style>
        <p:txBody>
          <a:bodyPr rtlCol="0" anchor="ctr"/>
          <a:p>
            <a:pPr algn="ctr"/>
            <a:r>
              <a:rPr lang="zh-CN" altLang="en-US" sz="2400" b="1" dirty="0">
                <a:solidFill>
                  <a:sysClr val="window" lastClr="FFFFFF"/>
                </a:solidFill>
              </a:rPr>
              <a:t>后目标</a:t>
            </a:r>
            <a:endParaRPr lang="zh-CN" altLang="en-US" sz="2400" b="1" dirty="0">
              <a:solidFill>
                <a:sysClr val="window" lastClr="FFFFFF"/>
              </a:solidFill>
            </a:endParaRPr>
          </a:p>
        </p:txBody>
      </p:sp>
      <p:sp>
        <p:nvSpPr>
          <p:cNvPr id="26" name="文本框 25"/>
          <p:cNvSpPr txBox="1"/>
          <p:nvPr>
            <p:custDataLst>
              <p:tags r:id="rId3"/>
            </p:custDataLst>
          </p:nvPr>
        </p:nvSpPr>
        <p:spPr>
          <a:xfrm>
            <a:off x="1576616" y="3186609"/>
            <a:ext cx="1252091" cy="829945"/>
          </a:xfrm>
          <a:prstGeom prst="rect">
            <a:avLst/>
          </a:prstGeom>
          <a:noFill/>
        </p:spPr>
        <p:txBody>
          <a:bodyPr wrap="square" rtlCol="0">
            <a:spAutoFit/>
          </a:bodyPr>
          <a:p>
            <a:pPr algn="ctr"/>
            <a:r>
              <a:rPr lang="en-US" altLang="zh-CN" sz="2400" dirty="0">
                <a:solidFill>
                  <a:srgbClr val="207CBC">
                    <a:lumMod val="75000"/>
                  </a:srgbClr>
                </a:solidFill>
                <a:latin typeface="Arial" panose="020B0604020202020204" pitchFamily="34" charset="0"/>
                <a:ea typeface="黑体" panose="02010609060101010101" pitchFamily="49" charset="-122"/>
                <a:cs typeface="+mn-ea"/>
              </a:rPr>
              <a:t>先有活动内容</a:t>
            </a:r>
            <a:endParaRPr lang="en-US" altLang="zh-CN" sz="2400" dirty="0">
              <a:solidFill>
                <a:srgbClr val="207CBC">
                  <a:lumMod val="75000"/>
                </a:srgbClr>
              </a:solidFill>
              <a:latin typeface="Arial" panose="020B0604020202020204" pitchFamily="34" charset="0"/>
              <a:ea typeface="黑体" panose="02010609060101010101" pitchFamily="49" charset="-122"/>
              <a:cs typeface="+mn-ea"/>
            </a:endParaRPr>
          </a:p>
        </p:txBody>
      </p:sp>
      <p:sp>
        <p:nvSpPr>
          <p:cNvPr id="28" name="文本框 27"/>
          <p:cNvSpPr txBox="1"/>
          <p:nvPr>
            <p:custDataLst>
              <p:tags r:id="rId4"/>
            </p:custDataLst>
          </p:nvPr>
        </p:nvSpPr>
        <p:spPr>
          <a:xfrm>
            <a:off x="3712210" y="2991485"/>
            <a:ext cx="2396490" cy="2399665"/>
          </a:xfrm>
          <a:prstGeom prst="rect">
            <a:avLst/>
          </a:prstGeom>
          <a:noFill/>
        </p:spPr>
        <p:txBody>
          <a:bodyPr wrap="square" rtlCol="0">
            <a:spAutoFit/>
          </a:bodyPr>
          <a:p>
            <a:pPr indent="457200" algn="l" fontAlgn="auto">
              <a:lnSpc>
                <a:spcPct val="150000"/>
              </a:lnSpc>
            </a:pPr>
            <a:r>
              <a:rPr lang="zh-CN" altLang="en-US" sz="2000" dirty="0">
                <a:solidFill>
                  <a:srgbClr val="0EA490">
                    <a:lumMod val="75000"/>
                  </a:srgbClr>
                </a:solidFill>
                <a:latin typeface="Arial" panose="020B0604020202020204" pitchFamily="34" charset="0"/>
                <a:ea typeface="黑体" panose="02010609060101010101" pitchFamily="49" charset="-122"/>
                <a:cs typeface="+mn-ea"/>
              </a:rPr>
              <a:t>后</a:t>
            </a:r>
            <a:r>
              <a:rPr lang="en-US" altLang="zh-CN" sz="2000" dirty="0">
                <a:solidFill>
                  <a:srgbClr val="0EA490">
                    <a:lumMod val="75000"/>
                  </a:srgbClr>
                </a:solidFill>
                <a:latin typeface="Arial" panose="020B0604020202020204" pitchFamily="34" charset="0"/>
                <a:ea typeface="黑体" panose="02010609060101010101" pitchFamily="49" charset="-122"/>
                <a:cs typeface="+mn-ea"/>
              </a:rPr>
              <a:t>确定活动目标，或者先大致确定比较宽泛的活动目标，再根据活动过程调整活动目标</a:t>
            </a:r>
            <a:endParaRPr lang="en-US" altLang="zh-CN" sz="2000" dirty="0">
              <a:solidFill>
                <a:srgbClr val="0EA490">
                  <a:lumMod val="75000"/>
                </a:srgbClr>
              </a:solidFill>
              <a:latin typeface="Arial" panose="020B0604020202020204" pitchFamily="34" charset="0"/>
              <a:ea typeface="黑体" panose="02010609060101010101" pitchFamily="49" charset="-122"/>
              <a:cs typeface="+mn-ea"/>
            </a:endParaRPr>
          </a:p>
        </p:txBody>
      </p:sp>
      <p:sp>
        <p:nvSpPr>
          <p:cNvPr id="11" name="文本框 10"/>
          <p:cNvSpPr txBox="1"/>
          <p:nvPr/>
        </p:nvSpPr>
        <p:spPr>
          <a:xfrm>
            <a:off x="6929120" y="2279650"/>
            <a:ext cx="4883150" cy="3415030"/>
          </a:xfrm>
          <a:prstGeom prst="rect">
            <a:avLst/>
          </a:prstGeom>
          <a:noFill/>
        </p:spPr>
        <p:txBody>
          <a:bodyPr wrap="square" rtlCol="0">
            <a:spAutoFit/>
          </a:bodyPr>
          <a:p>
            <a:pPr indent="457200" fontAlgn="auto">
              <a:lnSpc>
                <a:spcPct val="150000"/>
              </a:lnSpc>
            </a:pPr>
            <a:r>
              <a:rPr lang="zh-CN" altLang="en-US" sz="2400"/>
              <a:t> 运用这种方式选择和组织活动内容，教育活动设计者常会将其</a:t>
            </a:r>
            <a:r>
              <a:rPr lang="zh-CN" altLang="en-US" sz="2400">
                <a:solidFill>
                  <a:schemeClr val="accent2">
                    <a:lumMod val="75000"/>
                  </a:schemeClr>
                </a:solidFill>
              </a:rPr>
              <a:t>主要关注点</a:t>
            </a:r>
            <a:r>
              <a:rPr lang="zh-CN" altLang="en-US" sz="2400"/>
              <a:t>放置于</a:t>
            </a:r>
            <a:r>
              <a:rPr lang="zh-CN" altLang="en-US" sz="2400">
                <a:solidFill>
                  <a:schemeClr val="accent2">
                    <a:lumMod val="75000"/>
                  </a:schemeClr>
                </a:solidFill>
              </a:rPr>
              <a:t>活动内容是否与幼儿的发展特点相符合，是否与幼儿的生活经验相一致，是否能激发起幼儿的兴趣之上，</a:t>
            </a:r>
            <a:endParaRPr lang="zh-CN" altLang="en-US" sz="2400">
              <a:solidFill>
                <a:schemeClr val="accent2">
                  <a:lumMod val="75000"/>
                </a:schemeClr>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406527" y="1912610"/>
            <a:ext cx="9296708" cy="1614805"/>
          </a:xfrm>
          <a:prstGeom prst="rect">
            <a:avLst/>
          </a:prstGeom>
        </p:spPr>
        <p:txBody>
          <a:bodyPr wrap="square">
            <a:spAutoFit/>
          </a:bodyPr>
          <a:lstStyle/>
          <a:p>
            <a:pPr>
              <a:lnSpc>
                <a:spcPct val="150000"/>
              </a:lnSpc>
            </a:pPr>
            <a:r>
              <a:rPr lang="zh-CN" altLang="en-US" sz="2200" dirty="0">
                <a:solidFill>
                  <a:schemeClr val="bg2">
                    <a:lumMod val="25000"/>
                  </a:schemeClr>
                </a:solidFill>
                <a:latin typeface="微软雅黑" pitchFamily="34" charset="-122"/>
                <a:ea typeface="微软雅黑" pitchFamily="34" charset="-122"/>
                <a:cs typeface="Times New Roman" panose="02020603050405020304" pitchFamily="18" charset="0"/>
              </a:rPr>
              <a:t>       活动内容的选择和组织，随着活动在结构化程度上的</a:t>
            </a:r>
            <a:r>
              <a:rPr lang="zh-CN" altLang="en-US" sz="2200" dirty="0">
                <a:solidFill>
                  <a:schemeClr val="accent2">
                    <a:lumMod val="75000"/>
                  </a:schemeClr>
                </a:solidFill>
                <a:latin typeface="微软雅黑" pitchFamily="34" charset="-122"/>
                <a:ea typeface="微软雅黑" pitchFamily="34" charset="-122"/>
                <a:cs typeface="Times New Roman" panose="02020603050405020304" pitchFamily="18" charset="0"/>
              </a:rPr>
              <a:t>提高</a:t>
            </a:r>
            <a:r>
              <a:rPr lang="zh-CN" altLang="en-US" sz="2200" dirty="0">
                <a:solidFill>
                  <a:schemeClr val="bg2">
                    <a:lumMod val="25000"/>
                  </a:schemeClr>
                </a:solidFill>
                <a:latin typeface="微软雅黑" pitchFamily="34" charset="-122"/>
                <a:ea typeface="微软雅黑" pitchFamily="34" charset="-122"/>
                <a:cs typeface="Times New Roman" panose="02020603050405020304" pitchFamily="18" charset="0"/>
              </a:rPr>
              <a:t>而逐渐地由</a:t>
            </a:r>
            <a:r>
              <a:rPr lang="zh-CN" altLang="en-US" sz="2200" dirty="0">
                <a:solidFill>
                  <a:schemeClr val="accent2">
                    <a:lumMod val="75000"/>
                  </a:schemeClr>
                </a:solidFill>
                <a:latin typeface="微软雅黑" pitchFamily="34" charset="-122"/>
                <a:ea typeface="微软雅黑" pitchFamily="34" charset="-122"/>
                <a:cs typeface="Times New Roman" panose="02020603050405020304" pitchFamily="18" charset="0"/>
              </a:rPr>
              <a:t>可变和不确定</a:t>
            </a:r>
            <a:r>
              <a:rPr lang="zh-CN" altLang="en-US" sz="2200" dirty="0">
                <a:solidFill>
                  <a:schemeClr val="bg2">
                    <a:lumMod val="25000"/>
                  </a:schemeClr>
                </a:solidFill>
                <a:latin typeface="微软雅黑" pitchFamily="34" charset="-122"/>
                <a:ea typeface="微软雅黑" pitchFamily="34" charset="-122"/>
                <a:cs typeface="Times New Roman" panose="02020603050405020304" pitchFamily="18" charset="0"/>
              </a:rPr>
              <a:t>转变为</a:t>
            </a:r>
            <a:r>
              <a:rPr lang="zh-CN" altLang="en-US" sz="2200" dirty="0">
                <a:solidFill>
                  <a:schemeClr val="accent2">
                    <a:lumMod val="75000"/>
                  </a:schemeClr>
                </a:solidFill>
                <a:latin typeface="微软雅黑" pitchFamily="34" charset="-122"/>
                <a:ea typeface="微软雅黑" pitchFamily="34" charset="-122"/>
                <a:cs typeface="Times New Roman" panose="02020603050405020304" pitchFamily="18" charset="0"/>
              </a:rPr>
              <a:t>具体和固定不变；</a:t>
            </a:r>
            <a:r>
              <a:rPr lang="zh-CN" altLang="en-US" sz="2200" dirty="0">
                <a:solidFill>
                  <a:schemeClr val="bg2">
                    <a:lumMod val="25000"/>
                  </a:schemeClr>
                </a:solidFill>
                <a:latin typeface="微软雅黑" pitchFamily="34" charset="-122"/>
                <a:ea typeface="微软雅黑" pitchFamily="34" charset="-122"/>
                <a:cs typeface="Times New Roman" panose="02020603050405020304" pitchFamily="18" charset="0"/>
              </a:rPr>
              <a:t>随着活动在结构化程度上的</a:t>
            </a:r>
            <a:r>
              <a:rPr lang="zh-CN" altLang="en-US" sz="2200" dirty="0">
                <a:solidFill>
                  <a:schemeClr val="accent2">
                    <a:lumMod val="75000"/>
                  </a:schemeClr>
                </a:solidFill>
                <a:latin typeface="微软雅黑" pitchFamily="34" charset="-122"/>
                <a:ea typeface="微软雅黑" pitchFamily="34" charset="-122"/>
                <a:cs typeface="Times New Roman" panose="02020603050405020304" pitchFamily="18" charset="0"/>
              </a:rPr>
              <a:t>降低</a:t>
            </a:r>
            <a:r>
              <a:rPr lang="zh-CN" altLang="en-US" sz="2200" dirty="0">
                <a:solidFill>
                  <a:schemeClr val="bg2">
                    <a:lumMod val="25000"/>
                  </a:schemeClr>
                </a:solidFill>
                <a:latin typeface="微软雅黑" pitchFamily="34" charset="-122"/>
                <a:ea typeface="微软雅黑" pitchFamily="34" charset="-122"/>
                <a:cs typeface="Times New Roman" panose="02020603050405020304" pitchFamily="18" charset="0"/>
              </a:rPr>
              <a:t>而逐渐地由</a:t>
            </a:r>
            <a:r>
              <a:rPr lang="zh-CN" altLang="en-US" sz="2200" dirty="0">
                <a:solidFill>
                  <a:schemeClr val="accent2">
                    <a:lumMod val="75000"/>
                  </a:schemeClr>
                </a:solidFill>
                <a:latin typeface="微软雅黑" pitchFamily="34" charset="-122"/>
                <a:ea typeface="微软雅黑" pitchFamily="34" charset="-122"/>
                <a:cs typeface="Times New Roman" panose="02020603050405020304" pitchFamily="18" charset="0"/>
              </a:rPr>
              <a:t>固定不变</a:t>
            </a:r>
            <a:r>
              <a:rPr lang="zh-CN" altLang="en-US" sz="2200" dirty="0">
                <a:solidFill>
                  <a:schemeClr val="bg2">
                    <a:lumMod val="25000"/>
                  </a:schemeClr>
                </a:solidFill>
                <a:latin typeface="微软雅黑" pitchFamily="34" charset="-122"/>
                <a:ea typeface="微软雅黑" pitchFamily="34" charset="-122"/>
                <a:cs typeface="Times New Roman" panose="02020603050405020304" pitchFamily="18" charset="0"/>
              </a:rPr>
              <a:t>转变为</a:t>
            </a:r>
            <a:r>
              <a:rPr lang="zh-CN" altLang="en-US" sz="2200" dirty="0">
                <a:solidFill>
                  <a:schemeClr val="accent2">
                    <a:lumMod val="75000"/>
                  </a:schemeClr>
                </a:solidFill>
                <a:latin typeface="微软雅黑" pitchFamily="34" charset="-122"/>
                <a:ea typeface="微软雅黑" pitchFamily="34" charset="-122"/>
                <a:cs typeface="Times New Roman" panose="02020603050405020304" pitchFamily="18" charset="0"/>
              </a:rPr>
              <a:t>可变。</a:t>
            </a:r>
            <a:endParaRPr lang="en-US" altLang="zh-CN" sz="2200" dirty="0">
              <a:solidFill>
                <a:schemeClr val="accent2">
                  <a:lumMod val="75000"/>
                </a:schemeClr>
              </a:solidFill>
              <a:latin typeface="微软雅黑" pitchFamily="34" charset="-122"/>
              <a:ea typeface="微软雅黑" pitchFamily="34" charset="-122"/>
              <a:cs typeface="Times New Roman" panose="02020603050405020304" pitchFamily="18" charset="0"/>
            </a:endParaRPr>
          </a:p>
        </p:txBody>
      </p:sp>
      <p:pic>
        <p:nvPicPr>
          <p:cNvPr id="4" name="4-2.jpg" descr="id:2147490956;FounderCES"/>
          <p:cNvPicPr/>
          <p:nvPr/>
        </p:nvPicPr>
        <p:blipFill>
          <a:blip r:embed="rId1" cstate="print"/>
          <a:stretch>
            <a:fillRect/>
          </a:stretch>
        </p:blipFill>
        <p:spPr>
          <a:xfrm>
            <a:off x="1836160" y="3785069"/>
            <a:ext cx="8680012" cy="2425692"/>
          </a:xfrm>
          <a:prstGeom prst="rect">
            <a:avLst/>
          </a:prstGeom>
          <a:ln>
            <a:noFill/>
          </a:ln>
          <a:effectLst>
            <a:outerShdw blurRad="292100" dist="139700" dir="2700000" algn="tl" rotWithShape="0">
              <a:srgbClr val="333333">
                <a:alpha val="65000"/>
              </a:srgbClr>
            </a:outerShdw>
          </a:effectLst>
        </p:spPr>
      </p:pic>
      <p:sp>
        <p:nvSpPr>
          <p:cNvPr id="100" name="文本框 99"/>
          <p:cNvSpPr txBox="1"/>
          <p:nvPr/>
        </p:nvSpPr>
        <p:spPr>
          <a:xfrm>
            <a:off x="218440" y="956310"/>
            <a:ext cx="11729720" cy="583565"/>
          </a:xfrm>
          <a:prstGeom prst="rect">
            <a:avLst/>
          </a:prstGeom>
          <a:noFill/>
          <a:ln w="9525">
            <a:noFill/>
          </a:ln>
        </p:spPr>
        <p:txBody>
          <a:bodyPr wrap="square">
            <a:spAutoFit/>
          </a:bodyPr>
          <a:p>
            <a:pPr marL="0" indent="457200" algn="l" fontAlgn="auto"/>
            <a:r>
              <a:rPr lang="zh-CN" sz="3200" b="1">
                <a:solidFill>
                  <a:schemeClr val="accent5"/>
                </a:solidFill>
                <a:latin typeface="+mj-lt"/>
                <a:ea typeface="+mn-lt"/>
                <a:cs typeface="+mj-lt"/>
              </a:rPr>
              <a:t>（三）不同结构化程度幼儿园教育活动内容选择和组织的趋向</a:t>
            </a:r>
            <a:endParaRPr lang="zh-CN" sz="3200" b="1">
              <a:solidFill>
                <a:schemeClr val="accent5"/>
              </a:solidFill>
              <a:latin typeface="+mj-lt"/>
              <a:ea typeface="+mn-lt"/>
              <a:cs typeface="+mj-lt"/>
            </a:endParaRPr>
          </a:p>
        </p:txBody>
      </p:sp>
      <p:sp>
        <p:nvSpPr>
          <p:cNvPr id="5" name="标题 4"/>
          <p:cNvSpPr>
            <a:spLocks noGrp="1"/>
          </p:cNvSpPr>
          <p:nvPr>
            <p:ph type="title"/>
          </p:nvPr>
        </p:nvSpPr>
        <p:spPr>
          <a:xfrm>
            <a:off x="706755" y="111760"/>
            <a:ext cx="10515600" cy="993775"/>
          </a:xfrm>
        </p:spPr>
        <p:txBody>
          <a:bodyPr/>
          <a:p>
            <a:r>
              <a:rPr lang="zh-CN" altLang="en-US" sz="3200" b="1" dirty="0">
                <a:solidFill>
                  <a:schemeClr val="accent5">
                    <a:lumMod val="75000"/>
                  </a:schemeClr>
                </a:solidFill>
              </a:rPr>
              <a:t>二、 幼儿园教育活动内容的选择和组织</a:t>
            </a:r>
            <a:endParaRPr lang="zh-CN" altLang="en-US" sz="3200" b="1" dirty="0">
              <a:solidFill>
                <a:schemeClr val="accent5">
                  <a:lumMod val="75000"/>
                </a:schemeClr>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4023678" y="2952750"/>
            <a:ext cx="6278880" cy="70675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sz="4000" b="0"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rPr>
              <a:t>幼儿园教育活动的设计原理</a:t>
            </a:r>
            <a:endParaRPr kumimoji="0" sz="4000" b="0"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endParaRPr>
          </a:p>
        </p:txBody>
      </p:sp>
      <p:sp>
        <p:nvSpPr>
          <p:cNvPr id="2" name="圆角矩形 1"/>
          <p:cNvSpPr/>
          <p:nvPr>
            <p:custDataLst>
              <p:tags r:id="rId1"/>
            </p:custDataLst>
          </p:nvPr>
        </p:nvSpPr>
        <p:spPr>
          <a:xfrm>
            <a:off x="-845819" y="2424430"/>
            <a:ext cx="4305300" cy="1583267"/>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p>
            <a:pPr algn="ctr" eaLnBrk="1" fontAlgn="auto" hangingPunct="1">
              <a:spcBef>
                <a:spcPts val="0"/>
              </a:spcBef>
              <a:spcAft>
                <a:spcPts val="0"/>
              </a:spcAft>
            </a:pPr>
            <a:endParaRPr lang="zh-CN" altLang="en-US" sz="1800" dirty="0"/>
          </a:p>
        </p:txBody>
      </p:sp>
      <p:sp>
        <p:nvSpPr>
          <p:cNvPr id="3" name="文本框 2"/>
          <p:cNvSpPr txBox="1"/>
          <p:nvPr/>
        </p:nvSpPr>
        <p:spPr>
          <a:xfrm>
            <a:off x="138430" y="2832735"/>
            <a:ext cx="3080385" cy="922020"/>
          </a:xfrm>
          <a:prstGeom prst="rect">
            <a:avLst/>
          </a:prstGeom>
          <a:noFill/>
        </p:spPr>
        <p:txBody>
          <a:bodyPr wrap="square" rtlCol="0" anchor="t">
            <a:spAutoFit/>
          </a:bodyPr>
          <a:p>
            <a:pPr algn="r"/>
            <a:r>
              <a:rPr lang="zh-CN" altLang="en-US" sz="5400" b="1">
                <a:solidFill>
                  <a:schemeClr val="bg1"/>
                </a:solidFill>
                <a:sym typeface="+mn-ea"/>
              </a:rPr>
              <a:t>第一节</a:t>
            </a:r>
            <a:endParaRPr lang="zh-CN" altLang="en-US" sz="5400" b="1">
              <a:solidFill>
                <a:schemeClr val="bg1"/>
              </a:solidFill>
              <a:sym typeface="+mn-ea"/>
            </a:endParaRPr>
          </a:p>
        </p:txBody>
      </p:sp>
    </p:spTree>
    <p:custDataLst>
      <p:tags r:id="rId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706755" y="111760"/>
            <a:ext cx="10515600" cy="993775"/>
          </a:xfrm>
        </p:spPr>
        <p:txBody>
          <a:bodyPr/>
          <a:p>
            <a:r>
              <a:rPr lang="zh-CN" altLang="en-US" sz="3200" b="1" dirty="0">
                <a:solidFill>
                  <a:schemeClr val="accent5">
                    <a:lumMod val="75000"/>
                  </a:schemeClr>
                </a:solidFill>
              </a:rPr>
              <a:t>三、 幼儿园教育活动的评价</a:t>
            </a:r>
            <a:endParaRPr lang="zh-CN" altLang="en-US" sz="3200" b="1" dirty="0">
              <a:solidFill>
                <a:schemeClr val="accent5">
                  <a:lumMod val="75000"/>
                </a:schemeClr>
              </a:solidFill>
            </a:endParaRPr>
          </a:p>
        </p:txBody>
      </p:sp>
      <p:sp>
        <p:nvSpPr>
          <p:cNvPr id="2" name="圆角矩形 1"/>
          <p:cNvSpPr/>
          <p:nvPr>
            <p:custDataLst>
              <p:tags r:id="rId1"/>
            </p:custDataLst>
          </p:nvPr>
        </p:nvSpPr>
        <p:spPr>
          <a:xfrm>
            <a:off x="1605280" y="2889250"/>
            <a:ext cx="3481705" cy="1434465"/>
          </a:xfrm>
          <a:prstGeom prst="roundRect">
            <a:avLst/>
          </a:prstGeom>
          <a:solidFill>
            <a:schemeClr val="accent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0000" tIns="46800" rIns="90000" bIns="46800" numCol="1" spcCol="1270" anchor="ctr" anchorCtr="0"/>
          <a:lstStyle/>
          <a:p>
            <a:pPr lvl="0" algn="ctr" defTabSz="889000">
              <a:lnSpc>
                <a:spcPct val="90000"/>
              </a:lnSpc>
              <a:spcBef>
                <a:spcPct val="0"/>
              </a:spcBef>
              <a:spcAft>
                <a:spcPct val="35000"/>
              </a:spcAft>
            </a:pPr>
            <a:r>
              <a:rPr lang="en-US" sz="2800" b="1" i="0" kern="1200" cap="all" baseline="0">
                <a:solidFill>
                  <a:schemeClr val="bg2"/>
                </a:solidFill>
                <a:latin typeface="Arial Bold" panose="020B0604020202020204" charset="0"/>
                <a:sym typeface="+mn-lt"/>
              </a:rPr>
              <a:t>幼儿园教育活动评价</a:t>
            </a:r>
            <a:r>
              <a:rPr lang="zh-CN" altLang="en-US" sz="2800" b="1" i="0" kern="1200" cap="all" baseline="0">
                <a:solidFill>
                  <a:schemeClr val="bg2"/>
                </a:solidFill>
                <a:latin typeface="Arial Bold" panose="020B0604020202020204" charset="0"/>
                <a:sym typeface="+mn-lt"/>
              </a:rPr>
              <a:t>的三种不同取向</a:t>
            </a:r>
            <a:endParaRPr lang="zh-CN" altLang="en-US" sz="2800" b="1" i="0" kern="1200" cap="all" baseline="0">
              <a:solidFill>
                <a:schemeClr val="bg2"/>
              </a:solidFill>
              <a:latin typeface="Arial Bold" panose="020B0604020202020204" charset="0"/>
              <a:sym typeface="+mn-lt"/>
            </a:endParaRPr>
          </a:p>
        </p:txBody>
      </p:sp>
      <p:sp>
        <p:nvSpPr>
          <p:cNvPr id="7" name="任意多边形 6"/>
          <p:cNvSpPr/>
          <p:nvPr>
            <p:custDataLst>
              <p:tags r:id="rId2"/>
            </p:custDataLst>
          </p:nvPr>
        </p:nvSpPr>
        <p:spPr>
          <a:xfrm>
            <a:off x="6062980" y="1495425"/>
            <a:ext cx="2811145" cy="1040130"/>
          </a:xfrm>
          <a:custGeom>
            <a:avLst/>
            <a:gdLst>
              <a:gd name="connsiteX0" fmla="*/ 0 w 1178613"/>
              <a:gd name="connsiteY0" fmla="*/ 94289 h 942890"/>
              <a:gd name="connsiteX1" fmla="*/ 94289 w 1178613"/>
              <a:gd name="connsiteY1" fmla="*/ 0 h 942890"/>
              <a:gd name="connsiteX2" fmla="*/ 1084324 w 1178613"/>
              <a:gd name="connsiteY2" fmla="*/ 0 h 942890"/>
              <a:gd name="connsiteX3" fmla="*/ 1178613 w 1178613"/>
              <a:gd name="connsiteY3" fmla="*/ 94289 h 942890"/>
              <a:gd name="connsiteX4" fmla="*/ 1178613 w 1178613"/>
              <a:gd name="connsiteY4" fmla="*/ 848601 h 942890"/>
              <a:gd name="connsiteX5" fmla="*/ 1084324 w 1178613"/>
              <a:gd name="connsiteY5" fmla="*/ 942890 h 942890"/>
              <a:gd name="connsiteX6" fmla="*/ 94289 w 1178613"/>
              <a:gd name="connsiteY6" fmla="*/ 942890 h 942890"/>
              <a:gd name="connsiteX7" fmla="*/ 0 w 1178613"/>
              <a:gd name="connsiteY7" fmla="*/ 848601 h 942890"/>
              <a:gd name="connsiteX8" fmla="*/ 0 w 1178613"/>
              <a:gd name="connsiteY8" fmla="*/ 94289 h 942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8613" h="942890">
                <a:moveTo>
                  <a:pt x="0" y="94289"/>
                </a:moveTo>
                <a:cubicBezTo>
                  <a:pt x="0" y="42215"/>
                  <a:pt x="42215" y="0"/>
                  <a:pt x="94289" y="0"/>
                </a:cubicBezTo>
                <a:lnTo>
                  <a:pt x="1084324" y="0"/>
                </a:lnTo>
                <a:cubicBezTo>
                  <a:pt x="1136398" y="0"/>
                  <a:pt x="1178613" y="42215"/>
                  <a:pt x="1178613" y="94289"/>
                </a:cubicBezTo>
                <a:lnTo>
                  <a:pt x="1178613" y="848601"/>
                </a:lnTo>
                <a:cubicBezTo>
                  <a:pt x="1178613" y="900675"/>
                  <a:pt x="1136398" y="942890"/>
                  <a:pt x="1084324" y="942890"/>
                </a:cubicBezTo>
                <a:lnTo>
                  <a:pt x="94289" y="942890"/>
                </a:lnTo>
                <a:cubicBezTo>
                  <a:pt x="42215" y="942890"/>
                  <a:pt x="0" y="900675"/>
                  <a:pt x="0" y="848601"/>
                </a:cubicBezTo>
                <a:lnTo>
                  <a:pt x="0" y="94289"/>
                </a:lnTo>
                <a:close/>
              </a:path>
            </a:pathLst>
          </a:custGeom>
          <a:solidFill>
            <a:schemeClr val="accent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0000" tIns="46800" rIns="90000" bIns="46800" numCol="1" spcCol="1270" anchor="ctr" anchorCtr="0">
            <a:normAutofit/>
          </a:bodyPr>
          <a:lstStyle/>
          <a:p>
            <a:pPr lvl="0" algn="ctr" defTabSz="889000">
              <a:lnSpc>
                <a:spcPct val="90000"/>
              </a:lnSpc>
              <a:spcBef>
                <a:spcPct val="0"/>
              </a:spcBef>
              <a:spcAft>
                <a:spcPct val="35000"/>
              </a:spcAft>
            </a:pPr>
            <a:r>
              <a:rPr lang="zh-CN" altLang="en-US" sz="2800" b="1" i="0" kern="1200" cap="all" baseline="0">
                <a:solidFill>
                  <a:schemeClr val="bg2"/>
                </a:solidFill>
                <a:sym typeface="+mn-lt"/>
              </a:rPr>
              <a:t>目标取向</a:t>
            </a:r>
            <a:endParaRPr lang="zh-CN" altLang="en-US" sz="2800" b="1" i="0" kern="1200" cap="all" baseline="0">
              <a:solidFill>
                <a:schemeClr val="bg2"/>
              </a:solidFill>
              <a:sym typeface="+mn-lt"/>
            </a:endParaRPr>
          </a:p>
        </p:txBody>
      </p:sp>
      <p:sp>
        <p:nvSpPr>
          <p:cNvPr id="11" name="任意多边形 10"/>
          <p:cNvSpPr/>
          <p:nvPr>
            <p:custDataLst>
              <p:tags r:id="rId3"/>
            </p:custDataLst>
          </p:nvPr>
        </p:nvSpPr>
        <p:spPr>
          <a:xfrm>
            <a:off x="6062980" y="2999740"/>
            <a:ext cx="2896235" cy="1027430"/>
          </a:xfrm>
          <a:custGeom>
            <a:avLst/>
            <a:gdLst>
              <a:gd name="connsiteX0" fmla="*/ 0 w 1178613"/>
              <a:gd name="connsiteY0" fmla="*/ 94289 h 942890"/>
              <a:gd name="connsiteX1" fmla="*/ 94289 w 1178613"/>
              <a:gd name="connsiteY1" fmla="*/ 0 h 942890"/>
              <a:gd name="connsiteX2" fmla="*/ 1084324 w 1178613"/>
              <a:gd name="connsiteY2" fmla="*/ 0 h 942890"/>
              <a:gd name="connsiteX3" fmla="*/ 1178613 w 1178613"/>
              <a:gd name="connsiteY3" fmla="*/ 94289 h 942890"/>
              <a:gd name="connsiteX4" fmla="*/ 1178613 w 1178613"/>
              <a:gd name="connsiteY4" fmla="*/ 848601 h 942890"/>
              <a:gd name="connsiteX5" fmla="*/ 1084324 w 1178613"/>
              <a:gd name="connsiteY5" fmla="*/ 942890 h 942890"/>
              <a:gd name="connsiteX6" fmla="*/ 94289 w 1178613"/>
              <a:gd name="connsiteY6" fmla="*/ 942890 h 942890"/>
              <a:gd name="connsiteX7" fmla="*/ 0 w 1178613"/>
              <a:gd name="connsiteY7" fmla="*/ 848601 h 942890"/>
              <a:gd name="connsiteX8" fmla="*/ 0 w 1178613"/>
              <a:gd name="connsiteY8" fmla="*/ 94289 h 942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8613" h="942890">
                <a:moveTo>
                  <a:pt x="0" y="94289"/>
                </a:moveTo>
                <a:cubicBezTo>
                  <a:pt x="0" y="42215"/>
                  <a:pt x="42215" y="0"/>
                  <a:pt x="94289" y="0"/>
                </a:cubicBezTo>
                <a:lnTo>
                  <a:pt x="1084324" y="0"/>
                </a:lnTo>
                <a:cubicBezTo>
                  <a:pt x="1136398" y="0"/>
                  <a:pt x="1178613" y="42215"/>
                  <a:pt x="1178613" y="94289"/>
                </a:cubicBezTo>
                <a:lnTo>
                  <a:pt x="1178613" y="848601"/>
                </a:lnTo>
                <a:cubicBezTo>
                  <a:pt x="1178613" y="900675"/>
                  <a:pt x="1136398" y="942890"/>
                  <a:pt x="1084324" y="942890"/>
                </a:cubicBezTo>
                <a:lnTo>
                  <a:pt x="94289" y="942890"/>
                </a:lnTo>
                <a:cubicBezTo>
                  <a:pt x="42215" y="942890"/>
                  <a:pt x="0" y="900675"/>
                  <a:pt x="0" y="848601"/>
                </a:cubicBezTo>
                <a:lnTo>
                  <a:pt x="0" y="94289"/>
                </a:lnTo>
                <a:close/>
              </a:path>
            </a:pathLst>
          </a:custGeom>
          <a:solidFill>
            <a:schemeClr val="accent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0000" tIns="46800" rIns="90000" bIns="46800" numCol="1" spcCol="1270" anchor="ctr" anchorCtr="0">
            <a:normAutofit/>
          </a:bodyPr>
          <a:lstStyle/>
          <a:p>
            <a:pPr lvl="0" algn="ctr" defTabSz="889000">
              <a:lnSpc>
                <a:spcPct val="90000"/>
              </a:lnSpc>
              <a:spcBef>
                <a:spcPct val="0"/>
              </a:spcBef>
              <a:spcAft>
                <a:spcPct val="35000"/>
              </a:spcAft>
            </a:pPr>
            <a:r>
              <a:rPr lang="zh-CN" altLang="en-US" sz="2800" b="1" i="0" kern="1200" cap="all" baseline="0">
                <a:solidFill>
                  <a:schemeClr val="bg2"/>
                </a:solidFill>
                <a:sym typeface="+mn-lt"/>
              </a:rPr>
              <a:t>过程取向</a:t>
            </a:r>
            <a:endParaRPr lang="zh-CN" altLang="en-US" sz="2800" b="1" i="0" kern="1200" cap="all" baseline="0">
              <a:solidFill>
                <a:schemeClr val="bg2"/>
              </a:solidFill>
              <a:sym typeface="+mn-lt"/>
            </a:endParaRPr>
          </a:p>
        </p:txBody>
      </p:sp>
      <p:sp>
        <p:nvSpPr>
          <p:cNvPr id="12" name="任意多边形 11"/>
          <p:cNvSpPr/>
          <p:nvPr>
            <p:custDataLst>
              <p:tags r:id="rId4"/>
            </p:custDataLst>
          </p:nvPr>
        </p:nvSpPr>
        <p:spPr>
          <a:xfrm>
            <a:off x="6062980" y="4503420"/>
            <a:ext cx="2956560" cy="1040130"/>
          </a:xfrm>
          <a:custGeom>
            <a:avLst/>
            <a:gdLst>
              <a:gd name="connsiteX0" fmla="*/ 0 w 1178613"/>
              <a:gd name="connsiteY0" fmla="*/ 94289 h 942890"/>
              <a:gd name="connsiteX1" fmla="*/ 94289 w 1178613"/>
              <a:gd name="connsiteY1" fmla="*/ 0 h 942890"/>
              <a:gd name="connsiteX2" fmla="*/ 1084324 w 1178613"/>
              <a:gd name="connsiteY2" fmla="*/ 0 h 942890"/>
              <a:gd name="connsiteX3" fmla="*/ 1178613 w 1178613"/>
              <a:gd name="connsiteY3" fmla="*/ 94289 h 942890"/>
              <a:gd name="connsiteX4" fmla="*/ 1178613 w 1178613"/>
              <a:gd name="connsiteY4" fmla="*/ 848601 h 942890"/>
              <a:gd name="connsiteX5" fmla="*/ 1084324 w 1178613"/>
              <a:gd name="connsiteY5" fmla="*/ 942890 h 942890"/>
              <a:gd name="connsiteX6" fmla="*/ 94289 w 1178613"/>
              <a:gd name="connsiteY6" fmla="*/ 942890 h 942890"/>
              <a:gd name="connsiteX7" fmla="*/ 0 w 1178613"/>
              <a:gd name="connsiteY7" fmla="*/ 848601 h 942890"/>
              <a:gd name="connsiteX8" fmla="*/ 0 w 1178613"/>
              <a:gd name="connsiteY8" fmla="*/ 94289 h 942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8613" h="942890">
                <a:moveTo>
                  <a:pt x="0" y="94289"/>
                </a:moveTo>
                <a:cubicBezTo>
                  <a:pt x="0" y="42215"/>
                  <a:pt x="42215" y="0"/>
                  <a:pt x="94289" y="0"/>
                </a:cubicBezTo>
                <a:lnTo>
                  <a:pt x="1084324" y="0"/>
                </a:lnTo>
                <a:cubicBezTo>
                  <a:pt x="1136398" y="0"/>
                  <a:pt x="1178613" y="42215"/>
                  <a:pt x="1178613" y="94289"/>
                </a:cubicBezTo>
                <a:lnTo>
                  <a:pt x="1178613" y="848601"/>
                </a:lnTo>
                <a:cubicBezTo>
                  <a:pt x="1178613" y="900675"/>
                  <a:pt x="1136398" y="942890"/>
                  <a:pt x="1084324" y="942890"/>
                </a:cubicBezTo>
                <a:lnTo>
                  <a:pt x="94289" y="942890"/>
                </a:lnTo>
                <a:cubicBezTo>
                  <a:pt x="42215" y="942890"/>
                  <a:pt x="0" y="900675"/>
                  <a:pt x="0" y="848601"/>
                </a:cubicBezTo>
                <a:lnTo>
                  <a:pt x="0" y="94289"/>
                </a:lnTo>
                <a:close/>
              </a:path>
            </a:pathLst>
          </a:custGeom>
          <a:solidFill>
            <a:schemeClr val="accent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0000" tIns="46800" rIns="90000" bIns="46800" numCol="1" spcCol="1270" anchor="ctr" anchorCtr="0">
            <a:normAutofit/>
          </a:bodyPr>
          <a:lstStyle/>
          <a:p>
            <a:pPr lvl="0" algn="ctr" defTabSz="889000">
              <a:lnSpc>
                <a:spcPct val="90000"/>
              </a:lnSpc>
              <a:spcBef>
                <a:spcPct val="0"/>
              </a:spcBef>
              <a:spcAft>
                <a:spcPct val="35000"/>
              </a:spcAft>
            </a:pPr>
            <a:r>
              <a:rPr lang="zh-CN" altLang="en-US" sz="2400" b="1" i="0" kern="1200" cap="all" baseline="0">
                <a:solidFill>
                  <a:schemeClr val="bg2"/>
                </a:solidFill>
                <a:sym typeface="+mn-lt"/>
              </a:rPr>
              <a:t>本体取向</a:t>
            </a:r>
            <a:endParaRPr lang="zh-CN" altLang="en-US" sz="2400" b="1" i="0" kern="1200" cap="all" baseline="0">
              <a:solidFill>
                <a:schemeClr val="bg2"/>
              </a:solidFill>
              <a:sym typeface="+mn-lt"/>
            </a:endParaRPr>
          </a:p>
        </p:txBody>
      </p:sp>
      <p:cxnSp>
        <p:nvCxnSpPr>
          <p:cNvPr id="13" name="直接箭头连接符 12"/>
          <p:cNvCxnSpPr/>
          <p:nvPr>
            <p:custDataLst>
              <p:tags r:id="rId5"/>
            </p:custDataLst>
          </p:nvPr>
        </p:nvCxnSpPr>
        <p:spPr>
          <a:xfrm flipH="1">
            <a:off x="5086996" y="2001432"/>
            <a:ext cx="889647" cy="1073727"/>
          </a:xfrm>
          <a:prstGeom prst="straightConnector1">
            <a:avLst/>
          </a:prstGeom>
          <a:ln w="15875">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custDataLst>
              <p:tags r:id="rId6"/>
            </p:custDataLst>
          </p:nvPr>
        </p:nvCxnSpPr>
        <p:spPr>
          <a:xfrm flipH="1">
            <a:off x="5189532" y="3479250"/>
            <a:ext cx="787111" cy="0"/>
          </a:xfrm>
          <a:prstGeom prst="straightConnector1">
            <a:avLst/>
          </a:prstGeom>
          <a:ln w="15875">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custDataLst>
              <p:tags r:id="rId7"/>
            </p:custDataLst>
          </p:nvPr>
        </p:nvCxnSpPr>
        <p:spPr>
          <a:xfrm flipH="1" flipV="1">
            <a:off x="5086996" y="3942344"/>
            <a:ext cx="889647" cy="1060906"/>
          </a:xfrm>
          <a:prstGeom prst="straightConnector1">
            <a:avLst/>
          </a:prstGeom>
          <a:ln w="15875">
            <a:tailEnd type="triangle"/>
          </a:ln>
        </p:spPr>
        <p:style>
          <a:lnRef idx="1">
            <a:schemeClr val="accent1"/>
          </a:lnRef>
          <a:fillRef idx="0">
            <a:schemeClr val="accent1"/>
          </a:fillRef>
          <a:effectRef idx="0">
            <a:schemeClr val="accent1"/>
          </a:effectRef>
          <a:fontRef idx="minor">
            <a:schemeClr val="tx1"/>
          </a:fontRef>
        </p:style>
      </p:cxnSp>
    </p:spTree>
    <p:custDataLst>
      <p:tags r:id="rId8"/>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353822" y="1838884"/>
            <a:ext cx="9296708" cy="2261235"/>
          </a:xfrm>
          <a:prstGeom prst="rect">
            <a:avLst/>
          </a:prstGeom>
        </p:spPr>
        <p:txBody>
          <a:bodyPr wrap="square">
            <a:spAutoFit/>
          </a:bodyPr>
          <a:lstStyle/>
          <a:p>
            <a:pPr>
              <a:lnSpc>
                <a:spcPct val="150000"/>
              </a:lnSpc>
            </a:pPr>
            <a:endParaRPr lang="en-US" altLang="zh-CN" sz="2200" dirty="0">
              <a:solidFill>
                <a:schemeClr val="tx1">
                  <a:lumMod val="85000"/>
                  <a:lumOff val="15000"/>
                </a:schemeClr>
              </a:solidFill>
              <a:latin typeface="微软雅黑" pitchFamily="34" charset="-122"/>
              <a:ea typeface="微软雅黑" pitchFamily="34" charset="-122"/>
              <a:cs typeface="Times New Roman" panose="02020603050405020304" pitchFamily="18" charset="0"/>
            </a:endParaRPr>
          </a:p>
          <a:p>
            <a:pPr>
              <a:lnSpc>
                <a:spcPct val="150000"/>
              </a:lnSpc>
            </a:pPr>
            <a:r>
              <a:rPr lang="zh-CN" altLang="en-US" sz="2400" dirty="0">
                <a:solidFill>
                  <a:schemeClr val="tx1">
                    <a:lumMod val="85000"/>
                    <a:lumOff val="15000"/>
                  </a:schemeClr>
                </a:solidFill>
                <a:latin typeface="微软雅黑" pitchFamily="34" charset="-122"/>
                <a:ea typeface="微软雅黑" pitchFamily="34" charset="-122"/>
                <a:cs typeface="Times New Roman" panose="02020603050405020304" pitchFamily="18" charset="0"/>
              </a:rPr>
              <a:t>采用</a:t>
            </a:r>
            <a:r>
              <a:rPr lang="zh-CN" altLang="en-US" sz="2400" dirty="0">
                <a:solidFill>
                  <a:schemeClr val="accent2">
                    <a:lumMod val="75000"/>
                  </a:schemeClr>
                </a:solidFill>
                <a:latin typeface="微软雅黑" pitchFamily="34" charset="-122"/>
                <a:ea typeface="微软雅黑" pitchFamily="34" charset="-122"/>
                <a:cs typeface="Times New Roman" panose="02020603050405020304" pitchFamily="18" charset="0"/>
              </a:rPr>
              <a:t>目标取向</a:t>
            </a:r>
            <a:r>
              <a:rPr lang="zh-CN" altLang="en-US" sz="2400" dirty="0">
                <a:solidFill>
                  <a:schemeClr val="tx1">
                    <a:lumMod val="85000"/>
                    <a:lumOff val="15000"/>
                  </a:schemeClr>
                </a:solidFill>
                <a:latin typeface="微软雅黑" pitchFamily="34" charset="-122"/>
                <a:ea typeface="微软雅黑" pitchFamily="34" charset="-122"/>
                <a:cs typeface="Times New Roman" panose="02020603050405020304" pitchFamily="18" charset="0"/>
              </a:rPr>
              <a:t>：强调的是教育活动评价的</a:t>
            </a:r>
            <a:r>
              <a:rPr lang="zh-CN" altLang="en-US" sz="2400" dirty="0">
                <a:solidFill>
                  <a:schemeClr val="accent2">
                    <a:lumMod val="75000"/>
                  </a:schemeClr>
                </a:solidFill>
                <a:latin typeface="微软雅黑" pitchFamily="34" charset="-122"/>
                <a:ea typeface="微软雅黑" pitchFamily="34" charset="-122"/>
                <a:cs typeface="Times New Roman" panose="02020603050405020304" pitchFamily="18" charset="0"/>
              </a:rPr>
              <a:t>科学性和客观性；</a:t>
            </a:r>
            <a:endParaRPr lang="zh-CN" altLang="en-US" sz="2400" dirty="0">
              <a:solidFill>
                <a:schemeClr val="accent2">
                  <a:lumMod val="75000"/>
                </a:schemeClr>
              </a:solidFill>
              <a:latin typeface="微软雅黑" pitchFamily="34" charset="-122"/>
              <a:ea typeface="微软雅黑" pitchFamily="34" charset="-122"/>
              <a:cs typeface="Times New Roman" panose="02020603050405020304" pitchFamily="18" charset="0"/>
            </a:endParaRPr>
          </a:p>
          <a:p>
            <a:pPr>
              <a:lnSpc>
                <a:spcPct val="150000"/>
              </a:lnSpc>
            </a:pPr>
            <a:r>
              <a:rPr lang="en-US" altLang="zh-CN" sz="2400" dirty="0">
                <a:solidFill>
                  <a:schemeClr val="tx1"/>
                </a:solidFill>
                <a:latin typeface="微软雅黑" pitchFamily="34" charset="-122"/>
                <a:ea typeface="微软雅黑" pitchFamily="34" charset="-122"/>
                <a:cs typeface="Times New Roman" panose="02020603050405020304" pitchFamily="18" charset="0"/>
              </a:rPr>
              <a:t>评价的依据是活动设计者预设的活动目标是否达成。</a:t>
            </a:r>
            <a:endParaRPr lang="en-US" altLang="zh-CN" sz="2400" dirty="0">
              <a:solidFill>
                <a:schemeClr val="tx1"/>
              </a:solidFill>
              <a:latin typeface="微软雅黑" pitchFamily="34" charset="-122"/>
              <a:ea typeface="微软雅黑" pitchFamily="34" charset="-122"/>
              <a:cs typeface="Times New Roman" panose="02020603050405020304" pitchFamily="18" charset="0"/>
            </a:endParaRPr>
          </a:p>
          <a:p>
            <a:pPr>
              <a:lnSpc>
                <a:spcPct val="150000"/>
              </a:lnSpc>
            </a:pPr>
            <a:endParaRPr lang="en-US" altLang="zh-CN" sz="2400" dirty="0">
              <a:solidFill>
                <a:schemeClr val="tx1"/>
              </a:solidFill>
              <a:latin typeface="微软雅黑" pitchFamily="34" charset="-122"/>
              <a:ea typeface="微软雅黑" pitchFamily="34" charset="-122"/>
              <a:cs typeface="Times New Roman" panose="02020603050405020304" pitchFamily="18" charset="0"/>
            </a:endParaRPr>
          </a:p>
        </p:txBody>
      </p:sp>
      <p:sp>
        <p:nvSpPr>
          <p:cNvPr id="5" name="矩形 4"/>
          <p:cNvSpPr/>
          <p:nvPr/>
        </p:nvSpPr>
        <p:spPr>
          <a:xfrm>
            <a:off x="4760394" y="4714790"/>
            <a:ext cx="1415772" cy="461665"/>
          </a:xfrm>
          <a:prstGeom prst="rect">
            <a:avLst/>
          </a:prstGeom>
        </p:spPr>
        <p:txBody>
          <a:bodyPr wrap="none">
            <a:spAutoFit/>
          </a:bodyPr>
          <a:lstStyle/>
          <a:p>
            <a:r>
              <a:rPr lang="zh-CN" altLang="zh-CN" sz="2400" dirty="0">
                <a:solidFill>
                  <a:srgbClr val="7E4183"/>
                </a:solidFill>
                <a:latin typeface="微软雅黑" pitchFamily="34" charset="-122"/>
                <a:ea typeface="微软雅黑" pitchFamily="34" charset="-122"/>
                <a:cs typeface="Times New Roman" panose="02020603050405020304" pitchFamily="18" charset="0"/>
              </a:rPr>
              <a:t>量的研究</a:t>
            </a:r>
            <a:endParaRPr lang="zh-CN" altLang="en-US" sz="2400" dirty="0">
              <a:solidFill>
                <a:srgbClr val="7E4183"/>
              </a:solidFill>
              <a:latin typeface="微软雅黑" pitchFamily="34" charset="-122"/>
              <a:ea typeface="微软雅黑" pitchFamily="34" charset="-122"/>
            </a:endParaRPr>
          </a:p>
        </p:txBody>
      </p:sp>
      <p:sp>
        <p:nvSpPr>
          <p:cNvPr id="6" name="任意多边形 20"/>
          <p:cNvSpPr/>
          <p:nvPr/>
        </p:nvSpPr>
        <p:spPr>
          <a:xfrm rot="11324506" flipH="1">
            <a:off x="4456740" y="4457196"/>
            <a:ext cx="2023079" cy="927422"/>
          </a:xfrm>
          <a:custGeom>
            <a:avLst/>
            <a:gdLst>
              <a:gd name="connsiteX0" fmla="*/ 6111936 w 6416813"/>
              <a:gd name="connsiteY0" fmla="*/ 519638 h 3001581"/>
              <a:gd name="connsiteX1" fmla="*/ 3290358 w 6416813"/>
              <a:gd name="connsiteY1" fmla="*/ 23250 h 3001581"/>
              <a:gd name="connsiteX2" fmla="*/ 103021 w 6416813"/>
              <a:gd name="connsiteY2" fmla="*/ 1029090 h 3001581"/>
              <a:gd name="connsiteX3" fmla="*/ 769227 w 6416813"/>
              <a:gd name="connsiteY3" fmla="*/ 2531318 h 3001581"/>
              <a:gd name="connsiteX4" fmla="*/ 272838 w 6416813"/>
              <a:gd name="connsiteY4" fmla="*/ 3001581 h 3001581"/>
              <a:gd name="connsiteX5" fmla="*/ 1539936 w 6416813"/>
              <a:gd name="connsiteY5" fmla="*/ 2688072 h 3001581"/>
              <a:gd name="connsiteX6" fmla="*/ 5824553 w 6416813"/>
              <a:gd name="connsiteY6" fmla="*/ 2648884 h 3001581"/>
              <a:gd name="connsiteX7" fmla="*/ 6111936 w 6416813"/>
              <a:gd name="connsiteY7" fmla="*/ 519638 h 3001581"/>
              <a:gd name="connsiteX0-1" fmla="*/ 6111936 w 6416813"/>
              <a:gd name="connsiteY0-2" fmla="*/ 519638 h 3001581"/>
              <a:gd name="connsiteX1-3" fmla="*/ 3290358 w 6416813"/>
              <a:gd name="connsiteY1-4" fmla="*/ 23250 h 3001581"/>
              <a:gd name="connsiteX2-5" fmla="*/ 103021 w 6416813"/>
              <a:gd name="connsiteY2-6" fmla="*/ 1029090 h 3001581"/>
              <a:gd name="connsiteX3-7" fmla="*/ 769227 w 6416813"/>
              <a:gd name="connsiteY3-8" fmla="*/ 2531318 h 3001581"/>
              <a:gd name="connsiteX4-9" fmla="*/ 272838 w 6416813"/>
              <a:gd name="connsiteY4-10" fmla="*/ 3001581 h 3001581"/>
              <a:gd name="connsiteX5-11" fmla="*/ 1539936 w 6416813"/>
              <a:gd name="connsiteY5-12" fmla="*/ 2688072 h 3001581"/>
              <a:gd name="connsiteX6-13" fmla="*/ 5824553 w 6416813"/>
              <a:gd name="connsiteY6-14" fmla="*/ 2648884 h 3001581"/>
              <a:gd name="connsiteX7-15" fmla="*/ 6111936 w 6416813"/>
              <a:gd name="connsiteY7-16" fmla="*/ 519638 h 3001581"/>
              <a:gd name="connsiteX0-17" fmla="*/ 6111936 w 6416813"/>
              <a:gd name="connsiteY0-18" fmla="*/ 519638 h 3001581"/>
              <a:gd name="connsiteX1-19" fmla="*/ 3290358 w 6416813"/>
              <a:gd name="connsiteY1-20" fmla="*/ 23250 h 3001581"/>
              <a:gd name="connsiteX2-21" fmla="*/ 103021 w 6416813"/>
              <a:gd name="connsiteY2-22" fmla="*/ 1029090 h 3001581"/>
              <a:gd name="connsiteX3-23" fmla="*/ 769227 w 6416813"/>
              <a:gd name="connsiteY3-24" fmla="*/ 2531318 h 3001581"/>
              <a:gd name="connsiteX4-25" fmla="*/ 272838 w 6416813"/>
              <a:gd name="connsiteY4-26" fmla="*/ 3001581 h 3001581"/>
              <a:gd name="connsiteX5-27" fmla="*/ 1539936 w 6416813"/>
              <a:gd name="connsiteY5-28" fmla="*/ 2688072 h 3001581"/>
              <a:gd name="connsiteX6-29" fmla="*/ 5824553 w 6416813"/>
              <a:gd name="connsiteY6-30" fmla="*/ 2648884 h 3001581"/>
              <a:gd name="connsiteX7-31" fmla="*/ 6111936 w 6416813"/>
              <a:gd name="connsiteY7-32" fmla="*/ 519638 h 3001581"/>
              <a:gd name="connsiteX0-33" fmla="*/ 6072123 w 6377000"/>
              <a:gd name="connsiteY0-34" fmla="*/ 519638 h 3001581"/>
              <a:gd name="connsiteX1-35" fmla="*/ 3250545 w 6377000"/>
              <a:gd name="connsiteY1-36" fmla="*/ 23250 h 3001581"/>
              <a:gd name="connsiteX2-37" fmla="*/ 63208 w 6377000"/>
              <a:gd name="connsiteY2-38" fmla="*/ 1029090 h 3001581"/>
              <a:gd name="connsiteX3-39" fmla="*/ 729414 w 6377000"/>
              <a:gd name="connsiteY3-40" fmla="*/ 2531318 h 3001581"/>
              <a:gd name="connsiteX4-41" fmla="*/ 233025 w 6377000"/>
              <a:gd name="connsiteY4-42" fmla="*/ 3001581 h 3001581"/>
              <a:gd name="connsiteX5-43" fmla="*/ 1500123 w 6377000"/>
              <a:gd name="connsiteY5-44" fmla="*/ 2688072 h 3001581"/>
              <a:gd name="connsiteX6-45" fmla="*/ 5784740 w 6377000"/>
              <a:gd name="connsiteY6-46" fmla="*/ 2648884 h 3001581"/>
              <a:gd name="connsiteX7-47" fmla="*/ 6072123 w 6377000"/>
              <a:gd name="connsiteY7-48" fmla="*/ 519638 h 3001581"/>
              <a:gd name="connsiteX0-49" fmla="*/ 6202752 w 6463800"/>
              <a:gd name="connsiteY0-50" fmla="*/ 673348 h 2985474"/>
              <a:gd name="connsiteX1-51" fmla="*/ 3250545 w 6463800"/>
              <a:gd name="connsiteY1-52" fmla="*/ 7143 h 2985474"/>
              <a:gd name="connsiteX2-53" fmla="*/ 63208 w 6463800"/>
              <a:gd name="connsiteY2-54" fmla="*/ 1012983 h 2985474"/>
              <a:gd name="connsiteX3-55" fmla="*/ 729414 w 6463800"/>
              <a:gd name="connsiteY3-56" fmla="*/ 2515211 h 2985474"/>
              <a:gd name="connsiteX4-57" fmla="*/ 233025 w 6463800"/>
              <a:gd name="connsiteY4-58" fmla="*/ 2985474 h 2985474"/>
              <a:gd name="connsiteX5-59" fmla="*/ 1500123 w 6463800"/>
              <a:gd name="connsiteY5-60" fmla="*/ 2671965 h 2985474"/>
              <a:gd name="connsiteX6-61" fmla="*/ 5784740 w 6463800"/>
              <a:gd name="connsiteY6-62" fmla="*/ 2632777 h 2985474"/>
              <a:gd name="connsiteX7-63" fmla="*/ 6202752 w 6463800"/>
              <a:gd name="connsiteY7-64" fmla="*/ 673348 h 2985474"/>
              <a:gd name="connsiteX0-65" fmla="*/ 6202752 w 6463800"/>
              <a:gd name="connsiteY0-66" fmla="*/ 673348 h 3037725"/>
              <a:gd name="connsiteX1-67" fmla="*/ 3250545 w 6463800"/>
              <a:gd name="connsiteY1-68" fmla="*/ 7143 h 3037725"/>
              <a:gd name="connsiteX2-69" fmla="*/ 63208 w 6463800"/>
              <a:gd name="connsiteY2-70" fmla="*/ 1012983 h 3037725"/>
              <a:gd name="connsiteX3-71" fmla="*/ 729414 w 6463800"/>
              <a:gd name="connsiteY3-72" fmla="*/ 2515211 h 3037725"/>
              <a:gd name="connsiteX4-73" fmla="*/ 533471 w 6463800"/>
              <a:gd name="connsiteY4-74" fmla="*/ 3037725 h 3037725"/>
              <a:gd name="connsiteX5-75" fmla="*/ 1500123 w 6463800"/>
              <a:gd name="connsiteY5-76" fmla="*/ 2671965 h 3037725"/>
              <a:gd name="connsiteX6-77" fmla="*/ 5784740 w 6463800"/>
              <a:gd name="connsiteY6-78" fmla="*/ 2632777 h 3037725"/>
              <a:gd name="connsiteX7-79" fmla="*/ 6202752 w 6463800"/>
              <a:gd name="connsiteY7-80" fmla="*/ 673348 h 3037725"/>
              <a:gd name="connsiteX0-81" fmla="*/ 6202752 w 6399662"/>
              <a:gd name="connsiteY0-82" fmla="*/ 673568 h 3037945"/>
              <a:gd name="connsiteX1-83" fmla="*/ 3250545 w 6399662"/>
              <a:gd name="connsiteY1-84" fmla="*/ 7363 h 3037945"/>
              <a:gd name="connsiteX2-85" fmla="*/ 63208 w 6399662"/>
              <a:gd name="connsiteY2-86" fmla="*/ 1013203 h 3037945"/>
              <a:gd name="connsiteX3-87" fmla="*/ 729414 w 6399662"/>
              <a:gd name="connsiteY3-88" fmla="*/ 2515431 h 3037945"/>
              <a:gd name="connsiteX4-89" fmla="*/ 533471 w 6399662"/>
              <a:gd name="connsiteY4-90" fmla="*/ 3037945 h 3037945"/>
              <a:gd name="connsiteX5-91" fmla="*/ 1500123 w 6399662"/>
              <a:gd name="connsiteY5-92" fmla="*/ 2672185 h 3037945"/>
              <a:gd name="connsiteX6-93" fmla="*/ 5614923 w 6399662"/>
              <a:gd name="connsiteY6-94" fmla="*/ 2698311 h 3037945"/>
              <a:gd name="connsiteX7-95" fmla="*/ 6202752 w 6399662"/>
              <a:gd name="connsiteY7-96" fmla="*/ 673568 h 3037945"/>
              <a:gd name="connsiteX0-97" fmla="*/ 6202752 w 6427727"/>
              <a:gd name="connsiteY0-98" fmla="*/ 673568 h 3037945"/>
              <a:gd name="connsiteX1-99" fmla="*/ 3250545 w 6427727"/>
              <a:gd name="connsiteY1-100" fmla="*/ 7363 h 3037945"/>
              <a:gd name="connsiteX2-101" fmla="*/ 63208 w 6427727"/>
              <a:gd name="connsiteY2-102" fmla="*/ 1013203 h 3037945"/>
              <a:gd name="connsiteX3-103" fmla="*/ 729414 w 6427727"/>
              <a:gd name="connsiteY3-104" fmla="*/ 2515431 h 3037945"/>
              <a:gd name="connsiteX4-105" fmla="*/ 533471 w 6427727"/>
              <a:gd name="connsiteY4-106" fmla="*/ 3037945 h 3037945"/>
              <a:gd name="connsiteX5-107" fmla="*/ 1500123 w 6427727"/>
              <a:gd name="connsiteY5-108" fmla="*/ 2672185 h 3037945"/>
              <a:gd name="connsiteX6-109" fmla="*/ 5614923 w 6427727"/>
              <a:gd name="connsiteY6-110" fmla="*/ 2698311 h 3037945"/>
              <a:gd name="connsiteX7-111" fmla="*/ 6202752 w 6427727"/>
              <a:gd name="connsiteY7-112" fmla="*/ 673568 h 3037945"/>
              <a:gd name="connsiteX0-113" fmla="*/ 6202752 w 6427727"/>
              <a:gd name="connsiteY0-114" fmla="*/ 666268 h 3030645"/>
              <a:gd name="connsiteX1-115" fmla="*/ 3250545 w 6427727"/>
              <a:gd name="connsiteY1-116" fmla="*/ 63 h 3030645"/>
              <a:gd name="connsiteX2-117" fmla="*/ 63208 w 6427727"/>
              <a:gd name="connsiteY2-118" fmla="*/ 1005903 h 3030645"/>
              <a:gd name="connsiteX3-119" fmla="*/ 729414 w 6427727"/>
              <a:gd name="connsiteY3-120" fmla="*/ 2508131 h 3030645"/>
              <a:gd name="connsiteX4-121" fmla="*/ 533471 w 6427727"/>
              <a:gd name="connsiteY4-122" fmla="*/ 3030645 h 3030645"/>
              <a:gd name="connsiteX5-123" fmla="*/ 1500123 w 6427727"/>
              <a:gd name="connsiteY5-124" fmla="*/ 2664885 h 3030645"/>
              <a:gd name="connsiteX6-125" fmla="*/ 5614923 w 6427727"/>
              <a:gd name="connsiteY6-126" fmla="*/ 2691011 h 3030645"/>
              <a:gd name="connsiteX7-127" fmla="*/ 6202752 w 6427727"/>
              <a:gd name="connsiteY7-128" fmla="*/ 666268 h 3030645"/>
              <a:gd name="connsiteX0-129" fmla="*/ 6202752 w 6445028"/>
              <a:gd name="connsiteY0-130" fmla="*/ 666309 h 3030686"/>
              <a:gd name="connsiteX1-131" fmla="*/ 3250545 w 6445028"/>
              <a:gd name="connsiteY1-132" fmla="*/ 104 h 3030686"/>
              <a:gd name="connsiteX2-133" fmla="*/ 63208 w 6445028"/>
              <a:gd name="connsiteY2-134" fmla="*/ 1005944 h 3030686"/>
              <a:gd name="connsiteX3-135" fmla="*/ 729414 w 6445028"/>
              <a:gd name="connsiteY3-136" fmla="*/ 2508172 h 3030686"/>
              <a:gd name="connsiteX4-137" fmla="*/ 533471 w 6445028"/>
              <a:gd name="connsiteY4-138" fmla="*/ 3030686 h 3030686"/>
              <a:gd name="connsiteX5-139" fmla="*/ 1500123 w 6445028"/>
              <a:gd name="connsiteY5-140" fmla="*/ 2664926 h 3030686"/>
              <a:gd name="connsiteX6-141" fmla="*/ 5614923 w 6445028"/>
              <a:gd name="connsiteY6-142" fmla="*/ 2691052 h 3030686"/>
              <a:gd name="connsiteX7-143" fmla="*/ 6202752 w 6445028"/>
              <a:gd name="connsiteY7-144" fmla="*/ 666309 h 30306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445028" h="3030686">
                <a:moveTo>
                  <a:pt x="6202752" y="666309"/>
                </a:moveTo>
                <a:cubicBezTo>
                  <a:pt x="5769501" y="126378"/>
                  <a:pt x="4286865" y="-4250"/>
                  <a:pt x="3250545" y="104"/>
                </a:cubicBezTo>
                <a:cubicBezTo>
                  <a:pt x="2214225" y="4458"/>
                  <a:pt x="365830" y="169922"/>
                  <a:pt x="63208" y="1005944"/>
                </a:cubicBezTo>
                <a:cubicBezTo>
                  <a:pt x="-239414" y="1841966"/>
                  <a:pt x="637974" y="2244738"/>
                  <a:pt x="729414" y="2508172"/>
                </a:cubicBezTo>
                <a:lnTo>
                  <a:pt x="533471" y="3030686"/>
                </a:lnTo>
                <a:lnTo>
                  <a:pt x="1500123" y="2664926"/>
                </a:lnTo>
                <a:cubicBezTo>
                  <a:pt x="2242529" y="2749835"/>
                  <a:pt x="4713586" y="2919652"/>
                  <a:pt x="5614923" y="2691052"/>
                </a:cubicBezTo>
                <a:cubicBezTo>
                  <a:pt x="6516260" y="2462452"/>
                  <a:pt x="6636003" y="1206240"/>
                  <a:pt x="6202752" y="666309"/>
                </a:cubicBezTo>
                <a:close/>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p:cNvSpPr>
            <a:spLocks noGrp="1"/>
          </p:cNvSpPr>
          <p:nvPr>
            <p:ph type="title"/>
          </p:nvPr>
        </p:nvSpPr>
        <p:spPr>
          <a:xfrm>
            <a:off x="706755" y="111760"/>
            <a:ext cx="10515600" cy="993775"/>
          </a:xfrm>
        </p:spPr>
        <p:txBody>
          <a:bodyPr/>
          <a:p>
            <a:r>
              <a:rPr lang="zh-CN" altLang="en-US" sz="3200" b="1" dirty="0">
                <a:solidFill>
                  <a:schemeClr val="accent5">
                    <a:lumMod val="75000"/>
                  </a:schemeClr>
                </a:solidFill>
              </a:rPr>
              <a:t>三、 幼儿园教育活动的评价</a:t>
            </a:r>
            <a:endParaRPr lang="zh-CN" altLang="en-US" sz="3200" b="1" dirty="0">
              <a:solidFill>
                <a:schemeClr val="accent5">
                  <a:lumMod val="75000"/>
                </a:schemeClr>
              </a:solidFill>
            </a:endParaRPr>
          </a:p>
        </p:txBody>
      </p:sp>
      <p:sp>
        <p:nvSpPr>
          <p:cNvPr id="100" name="文本框 99"/>
          <p:cNvSpPr txBox="1"/>
          <p:nvPr/>
        </p:nvSpPr>
        <p:spPr>
          <a:xfrm>
            <a:off x="218440" y="956310"/>
            <a:ext cx="11729720" cy="583565"/>
          </a:xfrm>
          <a:prstGeom prst="rect">
            <a:avLst/>
          </a:prstGeom>
          <a:noFill/>
          <a:ln w="9525">
            <a:noFill/>
          </a:ln>
        </p:spPr>
        <p:txBody>
          <a:bodyPr wrap="square">
            <a:spAutoFit/>
          </a:bodyPr>
          <a:p>
            <a:pPr marL="0" indent="457200" algn="l" fontAlgn="auto"/>
            <a:r>
              <a:rPr lang="en-US" altLang="zh-CN" sz="3200" b="1">
                <a:solidFill>
                  <a:schemeClr val="accent5"/>
                </a:solidFill>
                <a:latin typeface="+mj-lt"/>
                <a:ea typeface="+mn-lt"/>
                <a:cs typeface="+mj-lt"/>
              </a:rPr>
              <a:t> </a:t>
            </a:r>
            <a:r>
              <a:rPr lang="zh-CN" sz="3200" b="1">
                <a:solidFill>
                  <a:schemeClr val="accent5"/>
                </a:solidFill>
                <a:latin typeface="+mj-lt"/>
                <a:ea typeface="+mn-lt"/>
                <a:cs typeface="+mj-lt"/>
              </a:rPr>
              <a:t>(一) 高结构幼儿园教育活动的评价</a:t>
            </a:r>
            <a:endParaRPr lang="zh-CN" sz="3200" b="1">
              <a:solidFill>
                <a:schemeClr val="accent5"/>
              </a:solidFill>
              <a:latin typeface="+mj-lt"/>
              <a:ea typeface="+mn-lt"/>
              <a:cs typeface="+mj-l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583341" y="1755785"/>
            <a:ext cx="9296708" cy="3138170"/>
          </a:xfrm>
          <a:prstGeom prst="rect">
            <a:avLst/>
          </a:prstGeom>
        </p:spPr>
        <p:txBody>
          <a:bodyPr wrap="square">
            <a:spAutoFit/>
          </a:bodyPr>
          <a:lstStyle/>
          <a:p>
            <a:pPr>
              <a:lnSpc>
                <a:spcPct val="150000"/>
              </a:lnSpc>
            </a:pPr>
            <a:endParaRPr lang="zh-CN" altLang="en-US" sz="2200" dirty="0">
              <a:solidFill>
                <a:schemeClr val="tx1">
                  <a:lumMod val="75000"/>
                  <a:lumOff val="25000"/>
                </a:schemeClr>
              </a:solidFill>
              <a:latin typeface="微软雅黑" pitchFamily="34" charset="-122"/>
              <a:ea typeface="微软雅黑" pitchFamily="34" charset="-122"/>
              <a:cs typeface="Times New Roman" panose="02020603050405020304" pitchFamily="18" charset="0"/>
            </a:endParaRPr>
          </a:p>
          <a:p>
            <a:pPr>
              <a:lnSpc>
                <a:spcPct val="150000"/>
              </a:lnSpc>
            </a:pPr>
            <a:r>
              <a:rPr lang="zh-CN" altLang="en-US" sz="2200" dirty="0">
                <a:solidFill>
                  <a:schemeClr val="tx1">
                    <a:lumMod val="75000"/>
                    <a:lumOff val="25000"/>
                  </a:schemeClr>
                </a:solidFill>
                <a:latin typeface="微软雅黑" pitchFamily="34" charset="-122"/>
                <a:ea typeface="微软雅黑" pitchFamily="34" charset="-122"/>
                <a:cs typeface="Times New Roman" panose="02020603050405020304" pitchFamily="18" charset="0"/>
              </a:rPr>
              <a:t>采用</a:t>
            </a:r>
            <a:r>
              <a:rPr lang="zh-CN" altLang="en-US" sz="2200" dirty="0">
                <a:solidFill>
                  <a:schemeClr val="accent2">
                    <a:lumMod val="75000"/>
                  </a:schemeClr>
                </a:solidFill>
                <a:latin typeface="微软雅黑" pitchFamily="34" charset="-122"/>
                <a:ea typeface="微软雅黑" pitchFamily="34" charset="-122"/>
                <a:cs typeface="Times New Roman" panose="02020603050405020304" pitchFamily="18" charset="0"/>
              </a:rPr>
              <a:t>过程取向</a:t>
            </a:r>
            <a:r>
              <a:rPr lang="zh-CN" altLang="en-US" sz="2200" dirty="0">
                <a:solidFill>
                  <a:schemeClr val="tx1">
                    <a:lumMod val="75000"/>
                    <a:lumOff val="25000"/>
                  </a:schemeClr>
                </a:solidFill>
                <a:latin typeface="微软雅黑" pitchFamily="34" charset="-122"/>
                <a:ea typeface="微软雅黑" pitchFamily="34" charset="-122"/>
                <a:cs typeface="Times New Roman" panose="02020603050405020304" pitchFamily="18" charset="0"/>
              </a:rPr>
              <a:t>和</a:t>
            </a:r>
            <a:r>
              <a:rPr lang="zh-CN" altLang="en-US" sz="2200" dirty="0">
                <a:solidFill>
                  <a:schemeClr val="accent2">
                    <a:lumMod val="75000"/>
                  </a:schemeClr>
                </a:solidFill>
                <a:latin typeface="微软雅黑" pitchFamily="34" charset="-122"/>
                <a:ea typeface="微软雅黑" pitchFamily="34" charset="-122"/>
                <a:cs typeface="Times New Roman" panose="02020603050405020304" pitchFamily="18" charset="0"/>
              </a:rPr>
              <a:t>主体取向。</a:t>
            </a:r>
            <a:endParaRPr lang="en-US" altLang="zh-CN" sz="2200" dirty="0">
              <a:solidFill>
                <a:schemeClr val="tx1">
                  <a:lumMod val="75000"/>
                  <a:lumOff val="25000"/>
                </a:schemeClr>
              </a:solidFill>
              <a:latin typeface="微软雅黑" pitchFamily="34" charset="-122"/>
              <a:ea typeface="微软雅黑" pitchFamily="34" charset="-122"/>
              <a:cs typeface="Times New Roman" panose="02020603050405020304" pitchFamily="18" charset="0"/>
            </a:endParaRPr>
          </a:p>
          <a:p>
            <a:pPr>
              <a:lnSpc>
                <a:spcPct val="150000"/>
              </a:lnSpc>
            </a:pPr>
            <a:r>
              <a:rPr lang="zh-CN" altLang="en-US" sz="2200" dirty="0">
                <a:solidFill>
                  <a:schemeClr val="accent2">
                    <a:lumMod val="75000"/>
                  </a:schemeClr>
                </a:solidFill>
                <a:latin typeface="微软雅黑" pitchFamily="34" charset="-122"/>
                <a:ea typeface="微软雅黑" pitchFamily="34" charset="-122"/>
                <a:cs typeface="Times New Roman" panose="02020603050405020304" pitchFamily="18" charset="0"/>
              </a:rPr>
              <a:t>过程取向：</a:t>
            </a:r>
            <a:r>
              <a:rPr lang="zh-CN" altLang="en-US" sz="2200" dirty="0">
                <a:solidFill>
                  <a:schemeClr val="tx1">
                    <a:lumMod val="75000"/>
                    <a:lumOff val="25000"/>
                  </a:schemeClr>
                </a:solidFill>
                <a:latin typeface="微软雅黑" pitchFamily="34" charset="-122"/>
                <a:ea typeface="微软雅黑" pitchFamily="34" charset="-122"/>
                <a:cs typeface="Times New Roman" panose="02020603050405020304" pitchFamily="18" charset="0"/>
              </a:rPr>
              <a:t>强调的是教育活动计划和实施的</a:t>
            </a:r>
            <a:r>
              <a:rPr lang="zh-CN" altLang="en-US" sz="2200" dirty="0">
                <a:solidFill>
                  <a:schemeClr val="accent2">
                    <a:lumMod val="75000"/>
                  </a:schemeClr>
                </a:solidFill>
                <a:latin typeface="微软雅黑" pitchFamily="34" charset="-122"/>
                <a:ea typeface="微软雅黑" pitchFamily="34" charset="-122"/>
                <a:cs typeface="Times New Roman" panose="02020603050405020304" pitchFamily="18" charset="0"/>
              </a:rPr>
              <a:t>全过程。</a:t>
            </a:r>
            <a:endParaRPr lang="en-US" altLang="zh-CN" sz="2200" dirty="0">
              <a:solidFill>
                <a:schemeClr val="accent2">
                  <a:lumMod val="75000"/>
                </a:schemeClr>
              </a:solidFill>
              <a:latin typeface="微软雅黑" pitchFamily="34" charset="-122"/>
              <a:ea typeface="微软雅黑" pitchFamily="34" charset="-122"/>
              <a:cs typeface="Times New Roman" panose="02020603050405020304" pitchFamily="18" charset="0"/>
            </a:endParaRPr>
          </a:p>
          <a:p>
            <a:pPr>
              <a:lnSpc>
                <a:spcPct val="150000"/>
              </a:lnSpc>
            </a:pPr>
            <a:endParaRPr lang="en-US" altLang="zh-CN" sz="2200" dirty="0">
              <a:solidFill>
                <a:schemeClr val="accent2">
                  <a:lumMod val="75000"/>
                </a:schemeClr>
              </a:solidFill>
              <a:latin typeface="微软雅黑" pitchFamily="34" charset="-122"/>
              <a:ea typeface="微软雅黑" pitchFamily="34" charset="-122"/>
              <a:cs typeface="Times New Roman" panose="02020603050405020304" pitchFamily="18" charset="0"/>
            </a:endParaRPr>
          </a:p>
          <a:p>
            <a:pPr>
              <a:lnSpc>
                <a:spcPct val="150000"/>
              </a:lnSpc>
            </a:pPr>
            <a:r>
              <a:rPr lang="zh-CN" altLang="en-US" sz="2200" dirty="0">
                <a:solidFill>
                  <a:schemeClr val="accent2">
                    <a:lumMod val="75000"/>
                  </a:schemeClr>
                </a:solidFill>
                <a:latin typeface="微软雅黑" pitchFamily="34" charset="-122"/>
                <a:ea typeface="微软雅黑" pitchFamily="34" charset="-122"/>
                <a:cs typeface="Times New Roman" panose="02020603050405020304" pitchFamily="18" charset="0"/>
              </a:rPr>
              <a:t>主体取向</a:t>
            </a:r>
            <a:r>
              <a:rPr lang="zh-CN" altLang="en-US" sz="2200" dirty="0">
                <a:solidFill>
                  <a:schemeClr val="tx1">
                    <a:lumMod val="75000"/>
                    <a:lumOff val="25000"/>
                  </a:schemeClr>
                </a:solidFill>
                <a:latin typeface="微软雅黑" pitchFamily="34" charset="-122"/>
                <a:ea typeface="微软雅黑" pitchFamily="34" charset="-122"/>
                <a:cs typeface="Times New Roman" panose="02020603050405020304" pitchFamily="18" charset="0"/>
              </a:rPr>
              <a:t>：将教育活动评价看作评价者与被评价者、教师与幼儿等共同建构意义的过程，是一种多元的价值判断的过程</a:t>
            </a:r>
            <a:endParaRPr lang="en-US" altLang="zh-CN" sz="2200" dirty="0">
              <a:solidFill>
                <a:schemeClr val="tx1">
                  <a:lumMod val="75000"/>
                  <a:lumOff val="25000"/>
                </a:schemeClr>
              </a:solidFill>
              <a:latin typeface="微软雅黑" pitchFamily="34" charset="-122"/>
              <a:ea typeface="微软雅黑" pitchFamily="34" charset="-122"/>
              <a:cs typeface="Times New Roman" panose="02020603050405020304" pitchFamily="18" charset="0"/>
            </a:endParaRPr>
          </a:p>
        </p:txBody>
      </p:sp>
      <p:sp>
        <p:nvSpPr>
          <p:cNvPr id="4" name="矩形 3"/>
          <p:cNvSpPr/>
          <p:nvPr/>
        </p:nvSpPr>
        <p:spPr>
          <a:xfrm>
            <a:off x="9023520" y="1928827"/>
            <a:ext cx="1415772" cy="830997"/>
          </a:xfrm>
          <a:prstGeom prst="rect">
            <a:avLst/>
          </a:prstGeom>
        </p:spPr>
        <p:txBody>
          <a:bodyPr wrap="none">
            <a:spAutoFit/>
          </a:bodyPr>
          <a:lstStyle/>
          <a:p>
            <a:r>
              <a:rPr lang="zh-CN" altLang="zh-CN" sz="2400" dirty="0">
                <a:solidFill>
                  <a:srgbClr val="7E4183"/>
                </a:solidFill>
                <a:latin typeface="微软雅黑" pitchFamily="34" charset="-122"/>
                <a:ea typeface="微软雅黑" pitchFamily="34" charset="-122"/>
                <a:cs typeface="Times New Roman" panose="02020603050405020304" pitchFamily="18" charset="0"/>
              </a:rPr>
              <a:t>量的研究</a:t>
            </a:r>
            <a:endParaRPr lang="en-US" altLang="zh-CN" sz="2400" dirty="0">
              <a:solidFill>
                <a:srgbClr val="7E4183"/>
              </a:solidFill>
              <a:latin typeface="微软雅黑" pitchFamily="34" charset="-122"/>
              <a:ea typeface="微软雅黑" pitchFamily="34" charset="-122"/>
              <a:cs typeface="Times New Roman" panose="02020603050405020304" pitchFamily="18" charset="0"/>
            </a:endParaRPr>
          </a:p>
          <a:p>
            <a:r>
              <a:rPr lang="zh-CN" altLang="en-US" sz="2400" dirty="0">
                <a:solidFill>
                  <a:srgbClr val="7E4183"/>
                </a:solidFill>
                <a:latin typeface="微软雅黑" pitchFamily="34" charset="-122"/>
                <a:ea typeface="微软雅黑" pitchFamily="34" charset="-122"/>
                <a:cs typeface="Times New Roman" panose="02020603050405020304" pitchFamily="18" charset="0"/>
              </a:rPr>
              <a:t>质的研究</a:t>
            </a:r>
            <a:endParaRPr lang="zh-CN" altLang="en-US" sz="2400" dirty="0">
              <a:solidFill>
                <a:srgbClr val="7E4183"/>
              </a:solidFill>
              <a:latin typeface="微软雅黑" pitchFamily="34" charset="-122"/>
              <a:ea typeface="微软雅黑" pitchFamily="34" charset="-122"/>
            </a:endParaRPr>
          </a:p>
        </p:txBody>
      </p:sp>
      <p:sp>
        <p:nvSpPr>
          <p:cNvPr id="5" name="任意多边形 20"/>
          <p:cNvSpPr/>
          <p:nvPr/>
        </p:nvSpPr>
        <p:spPr>
          <a:xfrm rot="680225">
            <a:off x="8719867" y="1546488"/>
            <a:ext cx="2023079" cy="1595676"/>
          </a:xfrm>
          <a:custGeom>
            <a:avLst/>
            <a:gdLst>
              <a:gd name="connsiteX0" fmla="*/ 6111936 w 6416813"/>
              <a:gd name="connsiteY0" fmla="*/ 519638 h 3001581"/>
              <a:gd name="connsiteX1" fmla="*/ 3290358 w 6416813"/>
              <a:gd name="connsiteY1" fmla="*/ 23250 h 3001581"/>
              <a:gd name="connsiteX2" fmla="*/ 103021 w 6416813"/>
              <a:gd name="connsiteY2" fmla="*/ 1029090 h 3001581"/>
              <a:gd name="connsiteX3" fmla="*/ 769227 w 6416813"/>
              <a:gd name="connsiteY3" fmla="*/ 2531318 h 3001581"/>
              <a:gd name="connsiteX4" fmla="*/ 272838 w 6416813"/>
              <a:gd name="connsiteY4" fmla="*/ 3001581 h 3001581"/>
              <a:gd name="connsiteX5" fmla="*/ 1539936 w 6416813"/>
              <a:gd name="connsiteY5" fmla="*/ 2688072 h 3001581"/>
              <a:gd name="connsiteX6" fmla="*/ 5824553 w 6416813"/>
              <a:gd name="connsiteY6" fmla="*/ 2648884 h 3001581"/>
              <a:gd name="connsiteX7" fmla="*/ 6111936 w 6416813"/>
              <a:gd name="connsiteY7" fmla="*/ 519638 h 3001581"/>
              <a:gd name="connsiteX0-1" fmla="*/ 6111936 w 6416813"/>
              <a:gd name="connsiteY0-2" fmla="*/ 519638 h 3001581"/>
              <a:gd name="connsiteX1-3" fmla="*/ 3290358 w 6416813"/>
              <a:gd name="connsiteY1-4" fmla="*/ 23250 h 3001581"/>
              <a:gd name="connsiteX2-5" fmla="*/ 103021 w 6416813"/>
              <a:gd name="connsiteY2-6" fmla="*/ 1029090 h 3001581"/>
              <a:gd name="connsiteX3-7" fmla="*/ 769227 w 6416813"/>
              <a:gd name="connsiteY3-8" fmla="*/ 2531318 h 3001581"/>
              <a:gd name="connsiteX4-9" fmla="*/ 272838 w 6416813"/>
              <a:gd name="connsiteY4-10" fmla="*/ 3001581 h 3001581"/>
              <a:gd name="connsiteX5-11" fmla="*/ 1539936 w 6416813"/>
              <a:gd name="connsiteY5-12" fmla="*/ 2688072 h 3001581"/>
              <a:gd name="connsiteX6-13" fmla="*/ 5824553 w 6416813"/>
              <a:gd name="connsiteY6-14" fmla="*/ 2648884 h 3001581"/>
              <a:gd name="connsiteX7-15" fmla="*/ 6111936 w 6416813"/>
              <a:gd name="connsiteY7-16" fmla="*/ 519638 h 3001581"/>
              <a:gd name="connsiteX0-17" fmla="*/ 6111936 w 6416813"/>
              <a:gd name="connsiteY0-18" fmla="*/ 519638 h 3001581"/>
              <a:gd name="connsiteX1-19" fmla="*/ 3290358 w 6416813"/>
              <a:gd name="connsiteY1-20" fmla="*/ 23250 h 3001581"/>
              <a:gd name="connsiteX2-21" fmla="*/ 103021 w 6416813"/>
              <a:gd name="connsiteY2-22" fmla="*/ 1029090 h 3001581"/>
              <a:gd name="connsiteX3-23" fmla="*/ 769227 w 6416813"/>
              <a:gd name="connsiteY3-24" fmla="*/ 2531318 h 3001581"/>
              <a:gd name="connsiteX4-25" fmla="*/ 272838 w 6416813"/>
              <a:gd name="connsiteY4-26" fmla="*/ 3001581 h 3001581"/>
              <a:gd name="connsiteX5-27" fmla="*/ 1539936 w 6416813"/>
              <a:gd name="connsiteY5-28" fmla="*/ 2688072 h 3001581"/>
              <a:gd name="connsiteX6-29" fmla="*/ 5824553 w 6416813"/>
              <a:gd name="connsiteY6-30" fmla="*/ 2648884 h 3001581"/>
              <a:gd name="connsiteX7-31" fmla="*/ 6111936 w 6416813"/>
              <a:gd name="connsiteY7-32" fmla="*/ 519638 h 3001581"/>
              <a:gd name="connsiteX0-33" fmla="*/ 6072123 w 6377000"/>
              <a:gd name="connsiteY0-34" fmla="*/ 519638 h 3001581"/>
              <a:gd name="connsiteX1-35" fmla="*/ 3250545 w 6377000"/>
              <a:gd name="connsiteY1-36" fmla="*/ 23250 h 3001581"/>
              <a:gd name="connsiteX2-37" fmla="*/ 63208 w 6377000"/>
              <a:gd name="connsiteY2-38" fmla="*/ 1029090 h 3001581"/>
              <a:gd name="connsiteX3-39" fmla="*/ 729414 w 6377000"/>
              <a:gd name="connsiteY3-40" fmla="*/ 2531318 h 3001581"/>
              <a:gd name="connsiteX4-41" fmla="*/ 233025 w 6377000"/>
              <a:gd name="connsiteY4-42" fmla="*/ 3001581 h 3001581"/>
              <a:gd name="connsiteX5-43" fmla="*/ 1500123 w 6377000"/>
              <a:gd name="connsiteY5-44" fmla="*/ 2688072 h 3001581"/>
              <a:gd name="connsiteX6-45" fmla="*/ 5784740 w 6377000"/>
              <a:gd name="connsiteY6-46" fmla="*/ 2648884 h 3001581"/>
              <a:gd name="connsiteX7-47" fmla="*/ 6072123 w 6377000"/>
              <a:gd name="connsiteY7-48" fmla="*/ 519638 h 3001581"/>
              <a:gd name="connsiteX0-49" fmla="*/ 6202752 w 6463800"/>
              <a:gd name="connsiteY0-50" fmla="*/ 673348 h 2985474"/>
              <a:gd name="connsiteX1-51" fmla="*/ 3250545 w 6463800"/>
              <a:gd name="connsiteY1-52" fmla="*/ 7143 h 2985474"/>
              <a:gd name="connsiteX2-53" fmla="*/ 63208 w 6463800"/>
              <a:gd name="connsiteY2-54" fmla="*/ 1012983 h 2985474"/>
              <a:gd name="connsiteX3-55" fmla="*/ 729414 w 6463800"/>
              <a:gd name="connsiteY3-56" fmla="*/ 2515211 h 2985474"/>
              <a:gd name="connsiteX4-57" fmla="*/ 233025 w 6463800"/>
              <a:gd name="connsiteY4-58" fmla="*/ 2985474 h 2985474"/>
              <a:gd name="connsiteX5-59" fmla="*/ 1500123 w 6463800"/>
              <a:gd name="connsiteY5-60" fmla="*/ 2671965 h 2985474"/>
              <a:gd name="connsiteX6-61" fmla="*/ 5784740 w 6463800"/>
              <a:gd name="connsiteY6-62" fmla="*/ 2632777 h 2985474"/>
              <a:gd name="connsiteX7-63" fmla="*/ 6202752 w 6463800"/>
              <a:gd name="connsiteY7-64" fmla="*/ 673348 h 2985474"/>
              <a:gd name="connsiteX0-65" fmla="*/ 6202752 w 6463800"/>
              <a:gd name="connsiteY0-66" fmla="*/ 673348 h 3037725"/>
              <a:gd name="connsiteX1-67" fmla="*/ 3250545 w 6463800"/>
              <a:gd name="connsiteY1-68" fmla="*/ 7143 h 3037725"/>
              <a:gd name="connsiteX2-69" fmla="*/ 63208 w 6463800"/>
              <a:gd name="connsiteY2-70" fmla="*/ 1012983 h 3037725"/>
              <a:gd name="connsiteX3-71" fmla="*/ 729414 w 6463800"/>
              <a:gd name="connsiteY3-72" fmla="*/ 2515211 h 3037725"/>
              <a:gd name="connsiteX4-73" fmla="*/ 533471 w 6463800"/>
              <a:gd name="connsiteY4-74" fmla="*/ 3037725 h 3037725"/>
              <a:gd name="connsiteX5-75" fmla="*/ 1500123 w 6463800"/>
              <a:gd name="connsiteY5-76" fmla="*/ 2671965 h 3037725"/>
              <a:gd name="connsiteX6-77" fmla="*/ 5784740 w 6463800"/>
              <a:gd name="connsiteY6-78" fmla="*/ 2632777 h 3037725"/>
              <a:gd name="connsiteX7-79" fmla="*/ 6202752 w 6463800"/>
              <a:gd name="connsiteY7-80" fmla="*/ 673348 h 3037725"/>
              <a:gd name="connsiteX0-81" fmla="*/ 6202752 w 6399662"/>
              <a:gd name="connsiteY0-82" fmla="*/ 673568 h 3037945"/>
              <a:gd name="connsiteX1-83" fmla="*/ 3250545 w 6399662"/>
              <a:gd name="connsiteY1-84" fmla="*/ 7363 h 3037945"/>
              <a:gd name="connsiteX2-85" fmla="*/ 63208 w 6399662"/>
              <a:gd name="connsiteY2-86" fmla="*/ 1013203 h 3037945"/>
              <a:gd name="connsiteX3-87" fmla="*/ 729414 w 6399662"/>
              <a:gd name="connsiteY3-88" fmla="*/ 2515431 h 3037945"/>
              <a:gd name="connsiteX4-89" fmla="*/ 533471 w 6399662"/>
              <a:gd name="connsiteY4-90" fmla="*/ 3037945 h 3037945"/>
              <a:gd name="connsiteX5-91" fmla="*/ 1500123 w 6399662"/>
              <a:gd name="connsiteY5-92" fmla="*/ 2672185 h 3037945"/>
              <a:gd name="connsiteX6-93" fmla="*/ 5614923 w 6399662"/>
              <a:gd name="connsiteY6-94" fmla="*/ 2698311 h 3037945"/>
              <a:gd name="connsiteX7-95" fmla="*/ 6202752 w 6399662"/>
              <a:gd name="connsiteY7-96" fmla="*/ 673568 h 3037945"/>
              <a:gd name="connsiteX0-97" fmla="*/ 6202752 w 6427727"/>
              <a:gd name="connsiteY0-98" fmla="*/ 673568 h 3037945"/>
              <a:gd name="connsiteX1-99" fmla="*/ 3250545 w 6427727"/>
              <a:gd name="connsiteY1-100" fmla="*/ 7363 h 3037945"/>
              <a:gd name="connsiteX2-101" fmla="*/ 63208 w 6427727"/>
              <a:gd name="connsiteY2-102" fmla="*/ 1013203 h 3037945"/>
              <a:gd name="connsiteX3-103" fmla="*/ 729414 w 6427727"/>
              <a:gd name="connsiteY3-104" fmla="*/ 2515431 h 3037945"/>
              <a:gd name="connsiteX4-105" fmla="*/ 533471 w 6427727"/>
              <a:gd name="connsiteY4-106" fmla="*/ 3037945 h 3037945"/>
              <a:gd name="connsiteX5-107" fmla="*/ 1500123 w 6427727"/>
              <a:gd name="connsiteY5-108" fmla="*/ 2672185 h 3037945"/>
              <a:gd name="connsiteX6-109" fmla="*/ 5614923 w 6427727"/>
              <a:gd name="connsiteY6-110" fmla="*/ 2698311 h 3037945"/>
              <a:gd name="connsiteX7-111" fmla="*/ 6202752 w 6427727"/>
              <a:gd name="connsiteY7-112" fmla="*/ 673568 h 3037945"/>
              <a:gd name="connsiteX0-113" fmla="*/ 6202752 w 6427727"/>
              <a:gd name="connsiteY0-114" fmla="*/ 666268 h 3030645"/>
              <a:gd name="connsiteX1-115" fmla="*/ 3250545 w 6427727"/>
              <a:gd name="connsiteY1-116" fmla="*/ 63 h 3030645"/>
              <a:gd name="connsiteX2-117" fmla="*/ 63208 w 6427727"/>
              <a:gd name="connsiteY2-118" fmla="*/ 1005903 h 3030645"/>
              <a:gd name="connsiteX3-119" fmla="*/ 729414 w 6427727"/>
              <a:gd name="connsiteY3-120" fmla="*/ 2508131 h 3030645"/>
              <a:gd name="connsiteX4-121" fmla="*/ 533471 w 6427727"/>
              <a:gd name="connsiteY4-122" fmla="*/ 3030645 h 3030645"/>
              <a:gd name="connsiteX5-123" fmla="*/ 1500123 w 6427727"/>
              <a:gd name="connsiteY5-124" fmla="*/ 2664885 h 3030645"/>
              <a:gd name="connsiteX6-125" fmla="*/ 5614923 w 6427727"/>
              <a:gd name="connsiteY6-126" fmla="*/ 2691011 h 3030645"/>
              <a:gd name="connsiteX7-127" fmla="*/ 6202752 w 6427727"/>
              <a:gd name="connsiteY7-128" fmla="*/ 666268 h 3030645"/>
              <a:gd name="connsiteX0-129" fmla="*/ 6202752 w 6445028"/>
              <a:gd name="connsiteY0-130" fmla="*/ 666309 h 3030686"/>
              <a:gd name="connsiteX1-131" fmla="*/ 3250545 w 6445028"/>
              <a:gd name="connsiteY1-132" fmla="*/ 104 h 3030686"/>
              <a:gd name="connsiteX2-133" fmla="*/ 63208 w 6445028"/>
              <a:gd name="connsiteY2-134" fmla="*/ 1005944 h 3030686"/>
              <a:gd name="connsiteX3-135" fmla="*/ 729414 w 6445028"/>
              <a:gd name="connsiteY3-136" fmla="*/ 2508172 h 3030686"/>
              <a:gd name="connsiteX4-137" fmla="*/ 533471 w 6445028"/>
              <a:gd name="connsiteY4-138" fmla="*/ 3030686 h 3030686"/>
              <a:gd name="connsiteX5-139" fmla="*/ 1500123 w 6445028"/>
              <a:gd name="connsiteY5-140" fmla="*/ 2664926 h 3030686"/>
              <a:gd name="connsiteX6-141" fmla="*/ 5614923 w 6445028"/>
              <a:gd name="connsiteY6-142" fmla="*/ 2691052 h 3030686"/>
              <a:gd name="connsiteX7-143" fmla="*/ 6202752 w 6445028"/>
              <a:gd name="connsiteY7-144" fmla="*/ 666309 h 30306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445028" h="3030686">
                <a:moveTo>
                  <a:pt x="6202752" y="666309"/>
                </a:moveTo>
                <a:cubicBezTo>
                  <a:pt x="5769501" y="126378"/>
                  <a:pt x="4286865" y="-4250"/>
                  <a:pt x="3250545" y="104"/>
                </a:cubicBezTo>
                <a:cubicBezTo>
                  <a:pt x="2214225" y="4458"/>
                  <a:pt x="365830" y="169922"/>
                  <a:pt x="63208" y="1005944"/>
                </a:cubicBezTo>
                <a:cubicBezTo>
                  <a:pt x="-239414" y="1841966"/>
                  <a:pt x="637974" y="2244738"/>
                  <a:pt x="729414" y="2508172"/>
                </a:cubicBezTo>
                <a:lnTo>
                  <a:pt x="533471" y="3030686"/>
                </a:lnTo>
                <a:lnTo>
                  <a:pt x="1500123" y="2664926"/>
                </a:lnTo>
                <a:cubicBezTo>
                  <a:pt x="2242529" y="2749835"/>
                  <a:pt x="4713586" y="2919652"/>
                  <a:pt x="5614923" y="2691052"/>
                </a:cubicBezTo>
                <a:cubicBezTo>
                  <a:pt x="6516260" y="2462452"/>
                  <a:pt x="6636003" y="1206240"/>
                  <a:pt x="6202752" y="666309"/>
                </a:cubicBezTo>
                <a:close/>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582764" y="5283928"/>
            <a:ext cx="1415772" cy="461665"/>
          </a:xfrm>
          <a:prstGeom prst="rect">
            <a:avLst/>
          </a:prstGeom>
        </p:spPr>
        <p:txBody>
          <a:bodyPr wrap="none">
            <a:spAutoFit/>
          </a:bodyPr>
          <a:lstStyle/>
          <a:p>
            <a:r>
              <a:rPr lang="zh-CN" altLang="en-US" sz="2400" dirty="0">
                <a:solidFill>
                  <a:srgbClr val="7E4183"/>
                </a:solidFill>
                <a:latin typeface="微软雅黑" pitchFamily="34" charset="-122"/>
                <a:ea typeface="微软雅黑" pitchFamily="34" charset="-122"/>
                <a:cs typeface="Times New Roman" panose="02020603050405020304" pitchFamily="18" charset="0"/>
              </a:rPr>
              <a:t>质的研究</a:t>
            </a:r>
            <a:endParaRPr lang="zh-CN" altLang="en-US" sz="2400" dirty="0">
              <a:solidFill>
                <a:srgbClr val="7E4183"/>
              </a:solidFill>
              <a:latin typeface="微软雅黑" pitchFamily="34" charset="-122"/>
              <a:ea typeface="微软雅黑" pitchFamily="34" charset="-122"/>
            </a:endParaRPr>
          </a:p>
        </p:txBody>
      </p:sp>
      <p:sp>
        <p:nvSpPr>
          <p:cNvPr id="7" name="任意多边形 20"/>
          <p:cNvSpPr/>
          <p:nvPr/>
        </p:nvSpPr>
        <p:spPr>
          <a:xfrm rot="10503828">
            <a:off x="8328538" y="5072636"/>
            <a:ext cx="2023079" cy="822619"/>
          </a:xfrm>
          <a:custGeom>
            <a:avLst/>
            <a:gdLst>
              <a:gd name="connsiteX0" fmla="*/ 6111936 w 6416813"/>
              <a:gd name="connsiteY0" fmla="*/ 519638 h 3001581"/>
              <a:gd name="connsiteX1" fmla="*/ 3290358 w 6416813"/>
              <a:gd name="connsiteY1" fmla="*/ 23250 h 3001581"/>
              <a:gd name="connsiteX2" fmla="*/ 103021 w 6416813"/>
              <a:gd name="connsiteY2" fmla="*/ 1029090 h 3001581"/>
              <a:gd name="connsiteX3" fmla="*/ 769227 w 6416813"/>
              <a:gd name="connsiteY3" fmla="*/ 2531318 h 3001581"/>
              <a:gd name="connsiteX4" fmla="*/ 272838 w 6416813"/>
              <a:gd name="connsiteY4" fmla="*/ 3001581 h 3001581"/>
              <a:gd name="connsiteX5" fmla="*/ 1539936 w 6416813"/>
              <a:gd name="connsiteY5" fmla="*/ 2688072 h 3001581"/>
              <a:gd name="connsiteX6" fmla="*/ 5824553 w 6416813"/>
              <a:gd name="connsiteY6" fmla="*/ 2648884 h 3001581"/>
              <a:gd name="connsiteX7" fmla="*/ 6111936 w 6416813"/>
              <a:gd name="connsiteY7" fmla="*/ 519638 h 3001581"/>
              <a:gd name="connsiteX0-1" fmla="*/ 6111936 w 6416813"/>
              <a:gd name="connsiteY0-2" fmla="*/ 519638 h 3001581"/>
              <a:gd name="connsiteX1-3" fmla="*/ 3290358 w 6416813"/>
              <a:gd name="connsiteY1-4" fmla="*/ 23250 h 3001581"/>
              <a:gd name="connsiteX2-5" fmla="*/ 103021 w 6416813"/>
              <a:gd name="connsiteY2-6" fmla="*/ 1029090 h 3001581"/>
              <a:gd name="connsiteX3-7" fmla="*/ 769227 w 6416813"/>
              <a:gd name="connsiteY3-8" fmla="*/ 2531318 h 3001581"/>
              <a:gd name="connsiteX4-9" fmla="*/ 272838 w 6416813"/>
              <a:gd name="connsiteY4-10" fmla="*/ 3001581 h 3001581"/>
              <a:gd name="connsiteX5-11" fmla="*/ 1539936 w 6416813"/>
              <a:gd name="connsiteY5-12" fmla="*/ 2688072 h 3001581"/>
              <a:gd name="connsiteX6-13" fmla="*/ 5824553 w 6416813"/>
              <a:gd name="connsiteY6-14" fmla="*/ 2648884 h 3001581"/>
              <a:gd name="connsiteX7-15" fmla="*/ 6111936 w 6416813"/>
              <a:gd name="connsiteY7-16" fmla="*/ 519638 h 3001581"/>
              <a:gd name="connsiteX0-17" fmla="*/ 6111936 w 6416813"/>
              <a:gd name="connsiteY0-18" fmla="*/ 519638 h 3001581"/>
              <a:gd name="connsiteX1-19" fmla="*/ 3290358 w 6416813"/>
              <a:gd name="connsiteY1-20" fmla="*/ 23250 h 3001581"/>
              <a:gd name="connsiteX2-21" fmla="*/ 103021 w 6416813"/>
              <a:gd name="connsiteY2-22" fmla="*/ 1029090 h 3001581"/>
              <a:gd name="connsiteX3-23" fmla="*/ 769227 w 6416813"/>
              <a:gd name="connsiteY3-24" fmla="*/ 2531318 h 3001581"/>
              <a:gd name="connsiteX4-25" fmla="*/ 272838 w 6416813"/>
              <a:gd name="connsiteY4-26" fmla="*/ 3001581 h 3001581"/>
              <a:gd name="connsiteX5-27" fmla="*/ 1539936 w 6416813"/>
              <a:gd name="connsiteY5-28" fmla="*/ 2688072 h 3001581"/>
              <a:gd name="connsiteX6-29" fmla="*/ 5824553 w 6416813"/>
              <a:gd name="connsiteY6-30" fmla="*/ 2648884 h 3001581"/>
              <a:gd name="connsiteX7-31" fmla="*/ 6111936 w 6416813"/>
              <a:gd name="connsiteY7-32" fmla="*/ 519638 h 3001581"/>
              <a:gd name="connsiteX0-33" fmla="*/ 6072123 w 6377000"/>
              <a:gd name="connsiteY0-34" fmla="*/ 519638 h 3001581"/>
              <a:gd name="connsiteX1-35" fmla="*/ 3250545 w 6377000"/>
              <a:gd name="connsiteY1-36" fmla="*/ 23250 h 3001581"/>
              <a:gd name="connsiteX2-37" fmla="*/ 63208 w 6377000"/>
              <a:gd name="connsiteY2-38" fmla="*/ 1029090 h 3001581"/>
              <a:gd name="connsiteX3-39" fmla="*/ 729414 w 6377000"/>
              <a:gd name="connsiteY3-40" fmla="*/ 2531318 h 3001581"/>
              <a:gd name="connsiteX4-41" fmla="*/ 233025 w 6377000"/>
              <a:gd name="connsiteY4-42" fmla="*/ 3001581 h 3001581"/>
              <a:gd name="connsiteX5-43" fmla="*/ 1500123 w 6377000"/>
              <a:gd name="connsiteY5-44" fmla="*/ 2688072 h 3001581"/>
              <a:gd name="connsiteX6-45" fmla="*/ 5784740 w 6377000"/>
              <a:gd name="connsiteY6-46" fmla="*/ 2648884 h 3001581"/>
              <a:gd name="connsiteX7-47" fmla="*/ 6072123 w 6377000"/>
              <a:gd name="connsiteY7-48" fmla="*/ 519638 h 3001581"/>
              <a:gd name="connsiteX0-49" fmla="*/ 6202752 w 6463800"/>
              <a:gd name="connsiteY0-50" fmla="*/ 673348 h 2985474"/>
              <a:gd name="connsiteX1-51" fmla="*/ 3250545 w 6463800"/>
              <a:gd name="connsiteY1-52" fmla="*/ 7143 h 2985474"/>
              <a:gd name="connsiteX2-53" fmla="*/ 63208 w 6463800"/>
              <a:gd name="connsiteY2-54" fmla="*/ 1012983 h 2985474"/>
              <a:gd name="connsiteX3-55" fmla="*/ 729414 w 6463800"/>
              <a:gd name="connsiteY3-56" fmla="*/ 2515211 h 2985474"/>
              <a:gd name="connsiteX4-57" fmla="*/ 233025 w 6463800"/>
              <a:gd name="connsiteY4-58" fmla="*/ 2985474 h 2985474"/>
              <a:gd name="connsiteX5-59" fmla="*/ 1500123 w 6463800"/>
              <a:gd name="connsiteY5-60" fmla="*/ 2671965 h 2985474"/>
              <a:gd name="connsiteX6-61" fmla="*/ 5784740 w 6463800"/>
              <a:gd name="connsiteY6-62" fmla="*/ 2632777 h 2985474"/>
              <a:gd name="connsiteX7-63" fmla="*/ 6202752 w 6463800"/>
              <a:gd name="connsiteY7-64" fmla="*/ 673348 h 2985474"/>
              <a:gd name="connsiteX0-65" fmla="*/ 6202752 w 6463800"/>
              <a:gd name="connsiteY0-66" fmla="*/ 673348 h 3037725"/>
              <a:gd name="connsiteX1-67" fmla="*/ 3250545 w 6463800"/>
              <a:gd name="connsiteY1-68" fmla="*/ 7143 h 3037725"/>
              <a:gd name="connsiteX2-69" fmla="*/ 63208 w 6463800"/>
              <a:gd name="connsiteY2-70" fmla="*/ 1012983 h 3037725"/>
              <a:gd name="connsiteX3-71" fmla="*/ 729414 w 6463800"/>
              <a:gd name="connsiteY3-72" fmla="*/ 2515211 h 3037725"/>
              <a:gd name="connsiteX4-73" fmla="*/ 533471 w 6463800"/>
              <a:gd name="connsiteY4-74" fmla="*/ 3037725 h 3037725"/>
              <a:gd name="connsiteX5-75" fmla="*/ 1500123 w 6463800"/>
              <a:gd name="connsiteY5-76" fmla="*/ 2671965 h 3037725"/>
              <a:gd name="connsiteX6-77" fmla="*/ 5784740 w 6463800"/>
              <a:gd name="connsiteY6-78" fmla="*/ 2632777 h 3037725"/>
              <a:gd name="connsiteX7-79" fmla="*/ 6202752 w 6463800"/>
              <a:gd name="connsiteY7-80" fmla="*/ 673348 h 3037725"/>
              <a:gd name="connsiteX0-81" fmla="*/ 6202752 w 6399662"/>
              <a:gd name="connsiteY0-82" fmla="*/ 673568 h 3037945"/>
              <a:gd name="connsiteX1-83" fmla="*/ 3250545 w 6399662"/>
              <a:gd name="connsiteY1-84" fmla="*/ 7363 h 3037945"/>
              <a:gd name="connsiteX2-85" fmla="*/ 63208 w 6399662"/>
              <a:gd name="connsiteY2-86" fmla="*/ 1013203 h 3037945"/>
              <a:gd name="connsiteX3-87" fmla="*/ 729414 w 6399662"/>
              <a:gd name="connsiteY3-88" fmla="*/ 2515431 h 3037945"/>
              <a:gd name="connsiteX4-89" fmla="*/ 533471 w 6399662"/>
              <a:gd name="connsiteY4-90" fmla="*/ 3037945 h 3037945"/>
              <a:gd name="connsiteX5-91" fmla="*/ 1500123 w 6399662"/>
              <a:gd name="connsiteY5-92" fmla="*/ 2672185 h 3037945"/>
              <a:gd name="connsiteX6-93" fmla="*/ 5614923 w 6399662"/>
              <a:gd name="connsiteY6-94" fmla="*/ 2698311 h 3037945"/>
              <a:gd name="connsiteX7-95" fmla="*/ 6202752 w 6399662"/>
              <a:gd name="connsiteY7-96" fmla="*/ 673568 h 3037945"/>
              <a:gd name="connsiteX0-97" fmla="*/ 6202752 w 6427727"/>
              <a:gd name="connsiteY0-98" fmla="*/ 673568 h 3037945"/>
              <a:gd name="connsiteX1-99" fmla="*/ 3250545 w 6427727"/>
              <a:gd name="connsiteY1-100" fmla="*/ 7363 h 3037945"/>
              <a:gd name="connsiteX2-101" fmla="*/ 63208 w 6427727"/>
              <a:gd name="connsiteY2-102" fmla="*/ 1013203 h 3037945"/>
              <a:gd name="connsiteX3-103" fmla="*/ 729414 w 6427727"/>
              <a:gd name="connsiteY3-104" fmla="*/ 2515431 h 3037945"/>
              <a:gd name="connsiteX4-105" fmla="*/ 533471 w 6427727"/>
              <a:gd name="connsiteY4-106" fmla="*/ 3037945 h 3037945"/>
              <a:gd name="connsiteX5-107" fmla="*/ 1500123 w 6427727"/>
              <a:gd name="connsiteY5-108" fmla="*/ 2672185 h 3037945"/>
              <a:gd name="connsiteX6-109" fmla="*/ 5614923 w 6427727"/>
              <a:gd name="connsiteY6-110" fmla="*/ 2698311 h 3037945"/>
              <a:gd name="connsiteX7-111" fmla="*/ 6202752 w 6427727"/>
              <a:gd name="connsiteY7-112" fmla="*/ 673568 h 3037945"/>
              <a:gd name="connsiteX0-113" fmla="*/ 6202752 w 6427727"/>
              <a:gd name="connsiteY0-114" fmla="*/ 666268 h 3030645"/>
              <a:gd name="connsiteX1-115" fmla="*/ 3250545 w 6427727"/>
              <a:gd name="connsiteY1-116" fmla="*/ 63 h 3030645"/>
              <a:gd name="connsiteX2-117" fmla="*/ 63208 w 6427727"/>
              <a:gd name="connsiteY2-118" fmla="*/ 1005903 h 3030645"/>
              <a:gd name="connsiteX3-119" fmla="*/ 729414 w 6427727"/>
              <a:gd name="connsiteY3-120" fmla="*/ 2508131 h 3030645"/>
              <a:gd name="connsiteX4-121" fmla="*/ 533471 w 6427727"/>
              <a:gd name="connsiteY4-122" fmla="*/ 3030645 h 3030645"/>
              <a:gd name="connsiteX5-123" fmla="*/ 1500123 w 6427727"/>
              <a:gd name="connsiteY5-124" fmla="*/ 2664885 h 3030645"/>
              <a:gd name="connsiteX6-125" fmla="*/ 5614923 w 6427727"/>
              <a:gd name="connsiteY6-126" fmla="*/ 2691011 h 3030645"/>
              <a:gd name="connsiteX7-127" fmla="*/ 6202752 w 6427727"/>
              <a:gd name="connsiteY7-128" fmla="*/ 666268 h 3030645"/>
              <a:gd name="connsiteX0-129" fmla="*/ 6202752 w 6445028"/>
              <a:gd name="connsiteY0-130" fmla="*/ 666309 h 3030686"/>
              <a:gd name="connsiteX1-131" fmla="*/ 3250545 w 6445028"/>
              <a:gd name="connsiteY1-132" fmla="*/ 104 h 3030686"/>
              <a:gd name="connsiteX2-133" fmla="*/ 63208 w 6445028"/>
              <a:gd name="connsiteY2-134" fmla="*/ 1005944 h 3030686"/>
              <a:gd name="connsiteX3-135" fmla="*/ 729414 w 6445028"/>
              <a:gd name="connsiteY3-136" fmla="*/ 2508172 h 3030686"/>
              <a:gd name="connsiteX4-137" fmla="*/ 533471 w 6445028"/>
              <a:gd name="connsiteY4-138" fmla="*/ 3030686 h 3030686"/>
              <a:gd name="connsiteX5-139" fmla="*/ 1500123 w 6445028"/>
              <a:gd name="connsiteY5-140" fmla="*/ 2664926 h 3030686"/>
              <a:gd name="connsiteX6-141" fmla="*/ 5614923 w 6445028"/>
              <a:gd name="connsiteY6-142" fmla="*/ 2691052 h 3030686"/>
              <a:gd name="connsiteX7-143" fmla="*/ 6202752 w 6445028"/>
              <a:gd name="connsiteY7-144" fmla="*/ 666309 h 30306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445028" h="3030686">
                <a:moveTo>
                  <a:pt x="6202752" y="666309"/>
                </a:moveTo>
                <a:cubicBezTo>
                  <a:pt x="5769501" y="126378"/>
                  <a:pt x="4286865" y="-4250"/>
                  <a:pt x="3250545" y="104"/>
                </a:cubicBezTo>
                <a:cubicBezTo>
                  <a:pt x="2214225" y="4458"/>
                  <a:pt x="365830" y="169922"/>
                  <a:pt x="63208" y="1005944"/>
                </a:cubicBezTo>
                <a:cubicBezTo>
                  <a:pt x="-239414" y="1841966"/>
                  <a:pt x="637974" y="2244738"/>
                  <a:pt x="729414" y="2508172"/>
                </a:cubicBezTo>
                <a:lnTo>
                  <a:pt x="533471" y="3030686"/>
                </a:lnTo>
                <a:lnTo>
                  <a:pt x="1500123" y="2664926"/>
                </a:lnTo>
                <a:cubicBezTo>
                  <a:pt x="2242529" y="2749835"/>
                  <a:pt x="4713586" y="2919652"/>
                  <a:pt x="5614923" y="2691052"/>
                </a:cubicBezTo>
                <a:cubicBezTo>
                  <a:pt x="6516260" y="2462452"/>
                  <a:pt x="6636003" y="1206240"/>
                  <a:pt x="6202752" y="666309"/>
                </a:cubicBezTo>
                <a:close/>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标题 7"/>
          <p:cNvSpPr>
            <a:spLocks noGrp="1"/>
          </p:cNvSpPr>
          <p:nvPr>
            <p:ph type="title"/>
          </p:nvPr>
        </p:nvSpPr>
        <p:spPr>
          <a:xfrm>
            <a:off x="706755" y="111760"/>
            <a:ext cx="10515600" cy="993775"/>
          </a:xfrm>
        </p:spPr>
        <p:txBody>
          <a:bodyPr/>
          <a:p>
            <a:r>
              <a:rPr lang="zh-CN" altLang="en-US" sz="3200" b="1" dirty="0">
                <a:solidFill>
                  <a:schemeClr val="accent5">
                    <a:lumMod val="75000"/>
                  </a:schemeClr>
                </a:solidFill>
              </a:rPr>
              <a:t>三、 幼儿园教育活动的评价</a:t>
            </a:r>
            <a:endParaRPr lang="zh-CN" altLang="en-US" sz="3200" b="1" dirty="0">
              <a:solidFill>
                <a:schemeClr val="accent5">
                  <a:lumMod val="75000"/>
                </a:schemeClr>
              </a:solidFill>
            </a:endParaRPr>
          </a:p>
        </p:txBody>
      </p:sp>
      <p:sp>
        <p:nvSpPr>
          <p:cNvPr id="100" name="文本框 99"/>
          <p:cNvSpPr txBox="1"/>
          <p:nvPr/>
        </p:nvSpPr>
        <p:spPr>
          <a:xfrm>
            <a:off x="218440" y="956310"/>
            <a:ext cx="11729720" cy="583565"/>
          </a:xfrm>
          <a:prstGeom prst="rect">
            <a:avLst/>
          </a:prstGeom>
          <a:noFill/>
          <a:ln w="9525">
            <a:noFill/>
          </a:ln>
        </p:spPr>
        <p:txBody>
          <a:bodyPr wrap="square">
            <a:spAutoFit/>
          </a:bodyPr>
          <a:p>
            <a:pPr marL="0" indent="457200" algn="l" fontAlgn="auto"/>
            <a:r>
              <a:rPr lang="en-US" altLang="zh-CN" sz="3200" b="1">
                <a:solidFill>
                  <a:schemeClr val="accent5"/>
                </a:solidFill>
                <a:latin typeface="+mj-lt"/>
                <a:ea typeface="+mn-lt"/>
                <a:cs typeface="+mj-lt"/>
              </a:rPr>
              <a:t> </a:t>
            </a:r>
            <a:r>
              <a:rPr lang="zh-CN" sz="3200" b="1">
                <a:solidFill>
                  <a:schemeClr val="accent5"/>
                </a:solidFill>
                <a:latin typeface="+mj-lt"/>
                <a:ea typeface="+mn-lt"/>
                <a:cs typeface="+mj-lt"/>
              </a:rPr>
              <a:t>(一) </a:t>
            </a:r>
            <a:r>
              <a:rPr lang="zh-CN" sz="3200" b="1">
                <a:solidFill>
                  <a:schemeClr val="accent5"/>
                </a:solidFill>
                <a:latin typeface="+mj-lt"/>
                <a:ea typeface="+mn-lt"/>
                <a:cs typeface="+mj-lt"/>
              </a:rPr>
              <a:t>低结构幼儿园教育活动的评价</a:t>
            </a:r>
            <a:endParaRPr lang="zh-CN" sz="3200" b="1">
              <a:solidFill>
                <a:schemeClr val="accent5"/>
              </a:solidFill>
              <a:latin typeface="+mj-lt"/>
              <a:ea typeface="+mn-lt"/>
              <a:cs typeface="+mj-lt"/>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669838" y="1829878"/>
            <a:ext cx="9296708" cy="1614805"/>
          </a:xfrm>
          <a:prstGeom prst="rect">
            <a:avLst/>
          </a:prstGeom>
        </p:spPr>
        <p:txBody>
          <a:bodyPr wrap="square">
            <a:spAutoFit/>
          </a:bodyPr>
          <a:lstStyle/>
          <a:p>
            <a:pPr indent="561340">
              <a:lnSpc>
                <a:spcPct val="150000"/>
              </a:lnSpc>
            </a:pPr>
            <a:r>
              <a:rPr lang="zh-CN" altLang="en-US" sz="2200" dirty="0">
                <a:solidFill>
                  <a:schemeClr val="tx1">
                    <a:lumMod val="75000"/>
                    <a:lumOff val="25000"/>
                  </a:schemeClr>
                </a:solidFill>
                <a:latin typeface="微软雅黑" pitchFamily="34" charset="-122"/>
                <a:ea typeface="微软雅黑" pitchFamily="34" charset="-122"/>
                <a:cs typeface="Times New Roman" panose="02020603050405020304" pitchFamily="18" charset="0"/>
              </a:rPr>
              <a:t>教育活动的评价，随着活动在结构化程度上的</a:t>
            </a:r>
            <a:r>
              <a:rPr lang="zh-CN" altLang="en-US" sz="2200" dirty="0">
                <a:solidFill>
                  <a:schemeClr val="accent2">
                    <a:lumMod val="75000"/>
                  </a:schemeClr>
                </a:solidFill>
                <a:latin typeface="微软雅黑" pitchFamily="34" charset="-122"/>
                <a:ea typeface="微软雅黑" pitchFamily="34" charset="-122"/>
                <a:cs typeface="Times New Roman" panose="02020603050405020304" pitchFamily="18" charset="0"/>
              </a:rPr>
              <a:t>提高</a:t>
            </a:r>
            <a:r>
              <a:rPr lang="zh-CN" altLang="en-US" sz="2200" dirty="0">
                <a:solidFill>
                  <a:schemeClr val="tx1">
                    <a:lumMod val="75000"/>
                    <a:lumOff val="25000"/>
                  </a:schemeClr>
                </a:solidFill>
                <a:latin typeface="微软雅黑" pitchFamily="34" charset="-122"/>
                <a:ea typeface="微软雅黑" pitchFamily="34" charset="-122"/>
                <a:cs typeface="Times New Roman" panose="02020603050405020304" pitchFamily="18" charset="0"/>
              </a:rPr>
              <a:t>而越趋</a:t>
            </a:r>
            <a:r>
              <a:rPr lang="zh-CN" altLang="en-US" sz="2200" dirty="0">
                <a:solidFill>
                  <a:schemeClr val="bg2">
                    <a:lumMod val="25000"/>
                  </a:schemeClr>
                </a:solidFill>
                <a:latin typeface="微软雅黑" pitchFamily="34" charset="-122"/>
                <a:ea typeface="微软雅黑" pitchFamily="34" charset="-122"/>
                <a:cs typeface="Times New Roman" panose="02020603050405020304" pitchFamily="18" charset="0"/>
              </a:rPr>
              <a:t>明显地指向</a:t>
            </a:r>
            <a:r>
              <a:rPr lang="zh-CN" altLang="en-US" sz="2200" dirty="0">
                <a:solidFill>
                  <a:schemeClr val="accent2">
                    <a:lumMod val="75000"/>
                  </a:schemeClr>
                </a:solidFill>
                <a:latin typeface="微软雅黑" pitchFamily="34" charset="-122"/>
                <a:ea typeface="微软雅黑" pitchFamily="34" charset="-122"/>
                <a:cs typeface="Times New Roman" panose="02020603050405020304" pitchFamily="18" charset="0"/>
              </a:rPr>
              <a:t>活动预设目标</a:t>
            </a:r>
            <a:r>
              <a:rPr lang="zh-CN" altLang="en-US" sz="2200" dirty="0">
                <a:solidFill>
                  <a:schemeClr val="tx1">
                    <a:lumMod val="75000"/>
                    <a:lumOff val="25000"/>
                  </a:schemeClr>
                </a:solidFill>
                <a:latin typeface="微软雅黑" pitchFamily="34" charset="-122"/>
                <a:ea typeface="微软雅黑" pitchFamily="34" charset="-122"/>
                <a:cs typeface="Times New Roman" panose="02020603050405020304" pitchFamily="18" charset="0"/>
              </a:rPr>
              <a:t>的</a:t>
            </a:r>
            <a:r>
              <a:rPr lang="zh-CN" altLang="en-US" sz="2200" dirty="0">
                <a:solidFill>
                  <a:schemeClr val="accent2">
                    <a:lumMod val="75000"/>
                  </a:schemeClr>
                </a:solidFill>
                <a:latin typeface="微软雅黑" pitchFamily="34" charset="-122"/>
                <a:ea typeface="微软雅黑" pitchFamily="34" charset="-122"/>
                <a:cs typeface="Times New Roman" panose="02020603050405020304" pitchFamily="18" charset="0"/>
              </a:rPr>
              <a:t>达成度</a:t>
            </a:r>
            <a:r>
              <a:rPr lang="zh-CN" altLang="en-US" sz="2200" dirty="0">
                <a:solidFill>
                  <a:schemeClr val="tx1">
                    <a:lumMod val="75000"/>
                    <a:lumOff val="25000"/>
                  </a:schemeClr>
                </a:solidFill>
                <a:latin typeface="微软雅黑" pitchFamily="34" charset="-122"/>
                <a:ea typeface="微软雅黑" pitchFamily="34" charset="-122"/>
                <a:cs typeface="Times New Roman" panose="02020603050405020304" pitchFamily="18" charset="0"/>
              </a:rPr>
              <a:t>，反言之，随着活动在结构化程度上的</a:t>
            </a:r>
            <a:r>
              <a:rPr lang="zh-CN" altLang="en-US" sz="2200" dirty="0">
                <a:solidFill>
                  <a:schemeClr val="accent2">
                    <a:lumMod val="75000"/>
                  </a:schemeClr>
                </a:solidFill>
                <a:latin typeface="微软雅黑" pitchFamily="34" charset="-122"/>
                <a:ea typeface="微软雅黑" pitchFamily="34" charset="-122"/>
                <a:cs typeface="Times New Roman" panose="02020603050405020304" pitchFamily="18" charset="0"/>
              </a:rPr>
              <a:t>降低</a:t>
            </a:r>
            <a:r>
              <a:rPr lang="zh-CN" altLang="en-US" sz="2200" dirty="0">
                <a:solidFill>
                  <a:schemeClr val="tx1">
                    <a:lumMod val="75000"/>
                    <a:lumOff val="25000"/>
                  </a:schemeClr>
                </a:solidFill>
                <a:latin typeface="微软雅黑" pitchFamily="34" charset="-122"/>
                <a:ea typeface="微软雅黑" pitchFamily="34" charset="-122"/>
                <a:cs typeface="Times New Roman" panose="02020603050405020304" pitchFamily="18" charset="0"/>
              </a:rPr>
              <a:t>而越趋明显地指向</a:t>
            </a:r>
            <a:r>
              <a:rPr lang="zh-CN" altLang="en-US" sz="2200" dirty="0">
                <a:solidFill>
                  <a:schemeClr val="accent2">
                    <a:lumMod val="75000"/>
                  </a:schemeClr>
                </a:solidFill>
                <a:latin typeface="微软雅黑" pitchFamily="34" charset="-122"/>
                <a:ea typeface="微软雅黑" pitchFamily="34" charset="-122"/>
                <a:cs typeface="Times New Roman" panose="02020603050405020304" pitchFamily="18" charset="0"/>
              </a:rPr>
              <a:t>活动是否与幼儿的发展水平、兴趣和需要相符合</a:t>
            </a:r>
            <a:endParaRPr lang="en-US" altLang="zh-CN" sz="2200" dirty="0">
              <a:solidFill>
                <a:schemeClr val="accent2">
                  <a:lumMod val="75000"/>
                </a:schemeClr>
              </a:solidFill>
              <a:latin typeface="微软雅黑" pitchFamily="34" charset="-122"/>
              <a:ea typeface="微软雅黑" pitchFamily="34" charset="-122"/>
              <a:cs typeface="Times New Roman" panose="02020603050405020304" pitchFamily="18" charset="0"/>
            </a:endParaRPr>
          </a:p>
        </p:txBody>
      </p:sp>
      <p:pic>
        <p:nvPicPr>
          <p:cNvPr id="8" name="4-3.jpg" descr="id:2147490995;FounderCES"/>
          <p:cNvPicPr/>
          <p:nvPr/>
        </p:nvPicPr>
        <p:blipFill>
          <a:blip r:embed="rId1" cstate="print"/>
          <a:stretch>
            <a:fillRect/>
          </a:stretch>
        </p:blipFill>
        <p:spPr>
          <a:xfrm>
            <a:off x="2888273" y="3791509"/>
            <a:ext cx="7333322" cy="2049350"/>
          </a:xfrm>
          <a:prstGeom prst="rect">
            <a:avLst/>
          </a:prstGeom>
          <a:ln>
            <a:noFill/>
          </a:ln>
          <a:effectLst>
            <a:outerShdw blurRad="292100" dist="139700" dir="2700000" algn="tl" rotWithShape="0">
              <a:srgbClr val="333333">
                <a:alpha val="65000"/>
              </a:srgbClr>
            </a:outerShdw>
          </a:effectLst>
        </p:spPr>
      </p:pic>
      <p:sp>
        <p:nvSpPr>
          <p:cNvPr id="4" name="标题 3"/>
          <p:cNvSpPr>
            <a:spLocks noGrp="1"/>
          </p:cNvSpPr>
          <p:nvPr>
            <p:ph type="title"/>
          </p:nvPr>
        </p:nvSpPr>
        <p:spPr>
          <a:xfrm>
            <a:off x="706755" y="111760"/>
            <a:ext cx="10515600" cy="993775"/>
          </a:xfrm>
        </p:spPr>
        <p:txBody>
          <a:bodyPr/>
          <a:p>
            <a:r>
              <a:rPr lang="zh-CN" altLang="en-US" sz="3200" b="1" dirty="0">
                <a:solidFill>
                  <a:schemeClr val="accent5">
                    <a:lumMod val="75000"/>
                  </a:schemeClr>
                </a:solidFill>
              </a:rPr>
              <a:t>三、 幼儿园教育活动的评价</a:t>
            </a:r>
            <a:endParaRPr lang="zh-CN" altLang="en-US" sz="3200" b="1" dirty="0">
              <a:solidFill>
                <a:schemeClr val="accent5">
                  <a:lumMod val="75000"/>
                </a:schemeClr>
              </a:solidFill>
            </a:endParaRPr>
          </a:p>
        </p:txBody>
      </p:sp>
      <p:sp>
        <p:nvSpPr>
          <p:cNvPr id="100" name="文本框 99"/>
          <p:cNvSpPr txBox="1"/>
          <p:nvPr/>
        </p:nvSpPr>
        <p:spPr>
          <a:xfrm>
            <a:off x="218440" y="956310"/>
            <a:ext cx="11729720" cy="583565"/>
          </a:xfrm>
          <a:prstGeom prst="rect">
            <a:avLst/>
          </a:prstGeom>
          <a:noFill/>
          <a:ln w="9525">
            <a:noFill/>
          </a:ln>
        </p:spPr>
        <p:txBody>
          <a:bodyPr wrap="square">
            <a:spAutoFit/>
          </a:bodyPr>
          <a:p>
            <a:pPr marL="0" indent="457200" algn="l" fontAlgn="auto"/>
            <a:r>
              <a:rPr lang="en-US" altLang="zh-CN" sz="3200" b="1">
                <a:solidFill>
                  <a:schemeClr val="accent5"/>
                </a:solidFill>
                <a:latin typeface="+mj-lt"/>
                <a:ea typeface="+mn-lt"/>
                <a:cs typeface="+mj-lt"/>
              </a:rPr>
              <a:t> </a:t>
            </a:r>
            <a:r>
              <a:rPr lang="zh-CN" sz="3200" b="1">
                <a:solidFill>
                  <a:schemeClr val="accent5"/>
                </a:solidFill>
                <a:latin typeface="+mj-lt"/>
                <a:ea typeface="+mn-lt"/>
                <a:cs typeface="+mj-lt"/>
              </a:rPr>
              <a:t>(三) 不同结构化程度幼儿园教育活动评价的趋向</a:t>
            </a:r>
            <a:endParaRPr lang="zh-CN" sz="3200" b="1">
              <a:solidFill>
                <a:schemeClr val="accent5"/>
              </a:solidFill>
              <a:latin typeface="+mj-lt"/>
              <a:ea typeface="+mn-lt"/>
              <a:cs typeface="+mj-lt"/>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3936048" y="2691130"/>
            <a:ext cx="5262880" cy="132207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sz="4000" b="0"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rPr>
              <a:t>不同结构化程度的</a:t>
            </a:r>
            <a:endParaRPr kumimoji="0" sz="4000" b="0"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sz="4000" b="0"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rPr>
              <a:t>幼儿园教育活动的设计</a:t>
            </a:r>
            <a:endParaRPr kumimoji="0" sz="4000" b="0"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endParaRPr>
          </a:p>
        </p:txBody>
      </p:sp>
      <p:sp>
        <p:nvSpPr>
          <p:cNvPr id="2" name="圆角矩形 1"/>
          <p:cNvSpPr/>
          <p:nvPr>
            <p:custDataLst>
              <p:tags r:id="rId1"/>
            </p:custDataLst>
          </p:nvPr>
        </p:nvSpPr>
        <p:spPr>
          <a:xfrm>
            <a:off x="-845819" y="2424430"/>
            <a:ext cx="4305300" cy="1583267"/>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p>
            <a:pPr algn="ctr" eaLnBrk="1" fontAlgn="auto" hangingPunct="1">
              <a:spcBef>
                <a:spcPts val="0"/>
              </a:spcBef>
              <a:spcAft>
                <a:spcPts val="0"/>
              </a:spcAft>
            </a:pPr>
            <a:endParaRPr lang="zh-CN" altLang="en-US" sz="1800" dirty="0"/>
          </a:p>
        </p:txBody>
      </p:sp>
      <p:sp>
        <p:nvSpPr>
          <p:cNvPr id="3" name="文本框 2"/>
          <p:cNvSpPr txBox="1"/>
          <p:nvPr/>
        </p:nvSpPr>
        <p:spPr>
          <a:xfrm>
            <a:off x="138430" y="2832735"/>
            <a:ext cx="3080385" cy="922020"/>
          </a:xfrm>
          <a:prstGeom prst="rect">
            <a:avLst/>
          </a:prstGeom>
          <a:noFill/>
        </p:spPr>
        <p:txBody>
          <a:bodyPr wrap="square" rtlCol="0" anchor="t">
            <a:spAutoFit/>
          </a:bodyPr>
          <a:p>
            <a:pPr algn="r"/>
            <a:r>
              <a:rPr lang="zh-CN" altLang="en-US" sz="5400" b="1">
                <a:solidFill>
                  <a:schemeClr val="bg1"/>
                </a:solidFill>
                <a:sym typeface="+mn-ea"/>
              </a:rPr>
              <a:t>第</a:t>
            </a:r>
            <a:r>
              <a:rPr lang="zh-CN" altLang="en-US" sz="5400" b="1">
                <a:solidFill>
                  <a:schemeClr val="bg1"/>
                </a:solidFill>
                <a:sym typeface="+mn-ea"/>
              </a:rPr>
              <a:t>二节</a:t>
            </a:r>
            <a:endParaRPr lang="zh-CN" altLang="en-US" sz="5400" b="1">
              <a:solidFill>
                <a:schemeClr val="bg1"/>
              </a:solidFill>
              <a:sym typeface="+mn-ea"/>
            </a:endParaRPr>
          </a:p>
        </p:txBody>
      </p:sp>
    </p:spTree>
    <p:custDataLst>
      <p:tags r:id="rId2"/>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90550" y="202565"/>
            <a:ext cx="9227820" cy="583565"/>
          </a:xfrm>
          <a:prstGeom prst="rect">
            <a:avLst/>
          </a:prstGeom>
          <a:noFill/>
          <a:ln w="9525">
            <a:noFill/>
          </a:ln>
        </p:spPr>
        <p:txBody>
          <a:bodyPr wrap="square">
            <a:spAutoFit/>
          </a:bodyPr>
          <a:p>
            <a:pPr marL="0" indent="0" algn="l"/>
            <a:r>
              <a:rPr lang="zh-CN" sz="3200" b="1">
                <a:solidFill>
                  <a:schemeClr val="accent5">
                    <a:lumMod val="75000"/>
                  </a:schemeClr>
                </a:solidFill>
                <a:latin typeface="+mj-lt"/>
                <a:ea typeface="+mn-lt"/>
                <a:cs typeface="+mj-lt"/>
              </a:rPr>
              <a:t>一、</a:t>
            </a:r>
            <a:r>
              <a:rPr lang="en-US" sz="3200" b="1">
                <a:solidFill>
                  <a:schemeClr val="accent5">
                    <a:lumMod val="75000"/>
                  </a:schemeClr>
                </a:solidFill>
                <a:latin typeface="+mj-lt"/>
                <a:ea typeface="+mn-lt"/>
                <a:cs typeface="+mj-lt"/>
              </a:rPr>
              <a:t> </a:t>
            </a:r>
            <a:r>
              <a:rPr lang="zh-CN" sz="3200" b="1">
                <a:solidFill>
                  <a:schemeClr val="accent5">
                    <a:lumMod val="75000"/>
                  </a:schemeClr>
                </a:solidFill>
                <a:latin typeface="+mj-lt"/>
                <a:ea typeface="+mn-lt"/>
                <a:cs typeface="+mj-lt"/>
              </a:rPr>
              <a:t>由不同结构化程度的教育活动组成的连续体</a:t>
            </a:r>
            <a:endParaRPr lang="zh-CN" altLang="en-US" sz="3200" b="1">
              <a:solidFill>
                <a:schemeClr val="accent5">
                  <a:lumMod val="75000"/>
                </a:schemeClr>
              </a:solidFill>
              <a:latin typeface="+mj-lt"/>
              <a:ea typeface="+mn-lt"/>
              <a:cs typeface="+mj-lt"/>
            </a:endParaRPr>
          </a:p>
        </p:txBody>
      </p:sp>
      <p:pic>
        <p:nvPicPr>
          <p:cNvPr id="8" name="图片 7" descr="5E8A8D51-1273-41A1-B67B-6413632D414B"/>
          <p:cNvPicPr>
            <a:picLocks noChangeAspect="1"/>
          </p:cNvPicPr>
          <p:nvPr/>
        </p:nvPicPr>
        <p:blipFill>
          <a:blip r:embed="rId1"/>
          <a:stretch>
            <a:fillRect/>
          </a:stretch>
        </p:blipFill>
        <p:spPr>
          <a:xfrm>
            <a:off x="1550670" y="949325"/>
            <a:ext cx="9095740" cy="530987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90550" y="202565"/>
            <a:ext cx="10740390" cy="583565"/>
          </a:xfrm>
          <a:prstGeom prst="rect">
            <a:avLst/>
          </a:prstGeom>
          <a:noFill/>
          <a:ln w="9525">
            <a:noFill/>
          </a:ln>
        </p:spPr>
        <p:txBody>
          <a:bodyPr wrap="square">
            <a:spAutoFit/>
          </a:bodyPr>
          <a:p>
            <a:pPr indent="0"/>
            <a:r>
              <a:rPr sz="3200" b="1">
                <a:solidFill>
                  <a:schemeClr val="accent5">
                    <a:lumMod val="75000"/>
                  </a:schemeClr>
                </a:solidFill>
                <a:latin typeface="+mj-lt"/>
                <a:ea typeface="+mn-lt"/>
                <a:cs typeface="+mj-lt"/>
              </a:rPr>
              <a:t> 二、 各种不同结构化程度的教育活动的设计原理和示例</a:t>
            </a:r>
            <a:endParaRPr sz="3200" b="1">
              <a:solidFill>
                <a:schemeClr val="accent5">
                  <a:lumMod val="75000"/>
                </a:schemeClr>
              </a:solidFill>
              <a:latin typeface="+mj-lt"/>
              <a:ea typeface="+mn-lt"/>
              <a:cs typeface="+mj-lt"/>
            </a:endParaRPr>
          </a:p>
        </p:txBody>
      </p:sp>
      <p:sp>
        <p:nvSpPr>
          <p:cNvPr id="3" name="文本框 2"/>
          <p:cNvSpPr txBox="1"/>
          <p:nvPr/>
        </p:nvSpPr>
        <p:spPr>
          <a:xfrm>
            <a:off x="1310640" y="922655"/>
            <a:ext cx="7776845" cy="583565"/>
          </a:xfrm>
          <a:prstGeom prst="rect">
            <a:avLst/>
          </a:prstGeom>
          <a:noFill/>
          <a:ln w="9525">
            <a:noFill/>
          </a:ln>
        </p:spPr>
        <p:txBody>
          <a:bodyPr wrap="square">
            <a:spAutoFit/>
          </a:bodyPr>
          <a:p>
            <a:pPr indent="0"/>
            <a:r>
              <a:rPr lang="zh-CN" sz="3200" b="1">
                <a:solidFill>
                  <a:schemeClr val="accent5">
                    <a:lumMod val="75000"/>
                  </a:schemeClr>
                </a:solidFill>
                <a:latin typeface="+mj-lt"/>
                <a:ea typeface="+mn-lt"/>
                <a:cs typeface="+mj-lt"/>
              </a:rPr>
              <a:t>（一）</a:t>
            </a:r>
            <a:r>
              <a:rPr lang="en-US" sz="3200" b="1">
                <a:solidFill>
                  <a:schemeClr val="accent5">
                    <a:lumMod val="75000"/>
                  </a:schemeClr>
                </a:solidFill>
                <a:latin typeface="+mj-lt"/>
                <a:ea typeface="+mn-lt"/>
                <a:cs typeface="+mj-lt"/>
              </a:rPr>
              <a:t> </a:t>
            </a:r>
            <a:r>
              <a:rPr lang="zh-CN" sz="3200" b="1">
                <a:solidFill>
                  <a:schemeClr val="accent5">
                    <a:lumMod val="75000"/>
                  </a:schemeClr>
                </a:solidFill>
                <a:latin typeface="+mj-lt"/>
                <a:ea typeface="+mn-lt"/>
                <a:cs typeface="+mj-lt"/>
              </a:rPr>
              <a:t>“</a:t>
            </a:r>
            <a:r>
              <a:rPr lang="en-US" altLang="zh-CN" sz="3200" b="1">
                <a:solidFill>
                  <a:schemeClr val="accent5">
                    <a:lumMod val="75000"/>
                  </a:schemeClr>
                </a:solidFill>
                <a:latin typeface="+mj-lt"/>
                <a:ea typeface="+mn-lt"/>
                <a:cs typeface="+mj-lt"/>
              </a:rPr>
              <a:t> </a:t>
            </a:r>
            <a:r>
              <a:rPr lang="zh-CN" sz="3200" b="1">
                <a:solidFill>
                  <a:schemeClr val="accent5">
                    <a:lumMod val="75000"/>
                  </a:schemeClr>
                </a:solidFill>
                <a:latin typeface="+mj-lt"/>
                <a:ea typeface="+mn-lt"/>
                <a:cs typeface="+mj-lt"/>
              </a:rPr>
              <a:t>单一科目”</a:t>
            </a:r>
            <a:r>
              <a:rPr lang="en-US" altLang="zh-CN" sz="3200" b="1">
                <a:solidFill>
                  <a:schemeClr val="accent5">
                    <a:lumMod val="75000"/>
                  </a:schemeClr>
                </a:solidFill>
                <a:latin typeface="+mj-lt"/>
                <a:ea typeface="+mn-lt"/>
                <a:cs typeface="+mj-lt"/>
              </a:rPr>
              <a:t> </a:t>
            </a:r>
            <a:r>
              <a:rPr lang="zh-CN" sz="3200" b="1">
                <a:solidFill>
                  <a:schemeClr val="accent5">
                    <a:lumMod val="75000"/>
                  </a:schemeClr>
                </a:solidFill>
                <a:latin typeface="+mj-lt"/>
                <a:ea typeface="+mn-lt"/>
                <a:cs typeface="+mj-lt"/>
              </a:rPr>
              <a:t>教学活动</a:t>
            </a:r>
            <a:endParaRPr lang="zh-CN" altLang="en-US" sz="3200" b="1">
              <a:solidFill>
                <a:schemeClr val="accent5">
                  <a:lumMod val="75000"/>
                </a:schemeClr>
              </a:solidFill>
              <a:latin typeface="+mj-lt"/>
              <a:ea typeface="+mn-lt"/>
              <a:cs typeface="+mj-lt"/>
            </a:endParaRPr>
          </a:p>
        </p:txBody>
      </p:sp>
      <p:sp>
        <p:nvSpPr>
          <p:cNvPr id="5" name="同心圆 4"/>
          <p:cNvSpPr/>
          <p:nvPr>
            <p:custDataLst>
              <p:tags r:id="rId1"/>
            </p:custDataLst>
          </p:nvPr>
        </p:nvSpPr>
        <p:spPr>
          <a:xfrm>
            <a:off x="1881767" y="2467428"/>
            <a:ext cx="2695858" cy="2695858"/>
          </a:xfrm>
          <a:prstGeom prst="donut">
            <a:avLst>
              <a:gd name="adj" fmla="val 8835"/>
            </a:avLst>
          </a:prstGeom>
          <a:solidFill>
            <a:sysClr val="window" lastClr="FFFFFF">
              <a:lumMod val="95000"/>
            </a:sysClr>
          </a:solidFill>
          <a:ln>
            <a:noFill/>
          </a:ln>
        </p:spPr>
        <p:style>
          <a:lnRef idx="2">
            <a:srgbClr val="09BCED">
              <a:shade val="50000"/>
            </a:srgbClr>
          </a:lnRef>
          <a:fillRef idx="1">
            <a:srgbClr val="09BCED"/>
          </a:fillRef>
          <a:effectRef idx="0">
            <a:srgbClr val="09BCED"/>
          </a:effectRef>
          <a:fontRef idx="minor">
            <a:sysClr val="window" lastClr="FFFFFF"/>
          </a:fontRef>
        </p:style>
        <p:txBody>
          <a:bodyPr rtlCol="0" anchor="ctr">
            <a:normAutofit/>
          </a:bodyPr>
          <a:p>
            <a:pPr algn="ctr">
              <a:lnSpc>
                <a:spcPct val="110000"/>
              </a:lnSpc>
            </a:pPr>
            <a:endParaRPr lang="zh-CN" altLang="en-US" sz="2000" dirty="0">
              <a:solidFill>
                <a:srgbClr val="09BCED">
                  <a:lumMod val="75000"/>
                </a:srgbClr>
              </a:solidFill>
              <a:latin typeface="Arial" panose="020B0604020202020204" pitchFamily="34" charset="0"/>
              <a:ea typeface="微软雅黑" pitchFamily="34" charset="-122"/>
              <a:cs typeface="+mn-ea"/>
              <a:sym typeface="Arial" panose="020B0604020202020204" pitchFamily="34" charset="0"/>
            </a:endParaRPr>
          </a:p>
        </p:txBody>
      </p:sp>
      <p:sp>
        <p:nvSpPr>
          <p:cNvPr id="4" name="任意多边形 3"/>
          <p:cNvSpPr/>
          <p:nvPr>
            <p:custDataLst>
              <p:tags r:id="rId2"/>
            </p:custDataLst>
          </p:nvPr>
        </p:nvSpPr>
        <p:spPr>
          <a:xfrm rot="18000000">
            <a:off x="2071996" y="3054156"/>
            <a:ext cx="418772" cy="418772"/>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ln>
            <a:noFill/>
          </a:ln>
        </p:spPr>
        <p:style>
          <a:lnRef idx="2">
            <a:srgbClr val="09BCED">
              <a:shade val="50000"/>
            </a:srgbClr>
          </a:lnRef>
          <a:fillRef idx="1">
            <a:srgbClr val="09BCED"/>
          </a:fillRef>
          <a:effectRef idx="0">
            <a:srgbClr val="09BCED"/>
          </a:effectRef>
          <a:fontRef idx="minor">
            <a:sysClr val="window" lastClr="FFFFFF"/>
          </a:fontRef>
        </p:style>
        <p:txBody>
          <a:bodyPr rtlCol="0" anchor="ctr">
            <a:normAutofit/>
          </a:bodyPr>
          <a:p>
            <a:pPr algn="ctr"/>
            <a:endParaRPr lang="zh-CN" altLang="en-US">
              <a:latin typeface="Arial" panose="020B0604020202020204" pitchFamily="34" charset="0"/>
              <a:ea typeface="微软雅黑" pitchFamily="34" charset="-122"/>
              <a:sym typeface="Arial" panose="020B0604020202020204" pitchFamily="34" charset="0"/>
            </a:endParaRPr>
          </a:p>
        </p:txBody>
      </p:sp>
      <p:sp>
        <p:nvSpPr>
          <p:cNvPr id="7" name="任意多边形 6"/>
          <p:cNvSpPr/>
          <p:nvPr>
            <p:custDataLst>
              <p:tags r:id="rId3"/>
            </p:custDataLst>
          </p:nvPr>
        </p:nvSpPr>
        <p:spPr>
          <a:xfrm rot="3600000">
            <a:off x="3889887" y="3030027"/>
            <a:ext cx="418772" cy="418772"/>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ln>
            <a:noFill/>
          </a:ln>
        </p:spPr>
        <p:style>
          <a:lnRef idx="2">
            <a:srgbClr val="09BCED">
              <a:shade val="50000"/>
            </a:srgbClr>
          </a:lnRef>
          <a:fillRef idx="1">
            <a:srgbClr val="09BCED"/>
          </a:fillRef>
          <a:effectRef idx="0">
            <a:srgbClr val="09BCED"/>
          </a:effectRef>
          <a:fontRef idx="minor">
            <a:sysClr val="window" lastClr="FFFFFF"/>
          </a:fontRef>
        </p:style>
        <p:txBody>
          <a:bodyPr rtlCol="0" anchor="ctr">
            <a:normAutofit/>
          </a:bodyPr>
          <a:p>
            <a:pPr algn="ctr"/>
            <a:endParaRPr lang="zh-CN" altLang="en-US">
              <a:latin typeface="Arial" panose="020B0604020202020204" pitchFamily="34" charset="0"/>
              <a:ea typeface="微软雅黑" pitchFamily="34" charset="-122"/>
              <a:sym typeface="Arial" panose="020B0604020202020204" pitchFamily="34" charset="0"/>
            </a:endParaRPr>
          </a:p>
        </p:txBody>
      </p:sp>
      <p:sp>
        <p:nvSpPr>
          <p:cNvPr id="8" name="任意多边形 7"/>
          <p:cNvSpPr/>
          <p:nvPr>
            <p:custDataLst>
              <p:tags r:id="rId4"/>
            </p:custDataLst>
          </p:nvPr>
        </p:nvSpPr>
        <p:spPr>
          <a:xfrm rot="10800000">
            <a:off x="3013961" y="4619432"/>
            <a:ext cx="418772" cy="418772"/>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ln>
            <a:noFill/>
          </a:ln>
        </p:spPr>
        <p:style>
          <a:lnRef idx="2">
            <a:srgbClr val="09BCED">
              <a:shade val="50000"/>
            </a:srgbClr>
          </a:lnRef>
          <a:fillRef idx="1">
            <a:srgbClr val="09BCED"/>
          </a:fillRef>
          <a:effectRef idx="0">
            <a:srgbClr val="09BCED"/>
          </a:effectRef>
          <a:fontRef idx="minor">
            <a:sysClr val="window" lastClr="FFFFFF"/>
          </a:fontRef>
        </p:style>
        <p:txBody>
          <a:bodyPr rtlCol="0" anchor="ctr">
            <a:normAutofit/>
          </a:bodyPr>
          <a:p>
            <a:pPr algn="ctr"/>
            <a:endParaRPr lang="zh-CN" altLang="en-US">
              <a:latin typeface="Arial" panose="020B0604020202020204" pitchFamily="34" charset="0"/>
              <a:ea typeface="微软雅黑" pitchFamily="34" charset="-122"/>
              <a:sym typeface="Arial" panose="020B0604020202020204" pitchFamily="34" charset="0"/>
            </a:endParaRPr>
          </a:p>
        </p:txBody>
      </p:sp>
      <p:sp>
        <p:nvSpPr>
          <p:cNvPr id="9" name="矩形 8"/>
          <p:cNvSpPr/>
          <p:nvPr>
            <p:custDataLst>
              <p:tags r:id="rId5"/>
            </p:custDataLst>
          </p:nvPr>
        </p:nvSpPr>
        <p:spPr>
          <a:xfrm>
            <a:off x="4462145" y="2700020"/>
            <a:ext cx="1323340" cy="1061720"/>
          </a:xfrm>
          <a:prstGeom prst="rect">
            <a:avLst/>
          </a:prstGeom>
        </p:spPr>
        <p:txBody>
          <a:bodyPr anchor="ctr" anchorCtr="0">
            <a:noAutofit/>
          </a:bodyPr>
          <a:p>
            <a:pPr>
              <a:lnSpc>
                <a:spcPct val="130000"/>
              </a:lnSpc>
            </a:pPr>
            <a:r>
              <a:rPr lang="zh-CN" altLang="zh-CN" sz="2400" b="1" dirty="0">
                <a:solidFill>
                  <a:srgbClr val="000000"/>
                </a:solidFill>
                <a:latin typeface="微软雅黑" pitchFamily="34" charset="-122"/>
                <a:ea typeface="微软雅黑" pitchFamily="34" charset="-122"/>
                <a:cs typeface="Times New Roman" panose="02020603050405020304" pitchFamily="18" charset="0"/>
                <a:sym typeface="+mn-ea"/>
              </a:rPr>
              <a:t>活动设计者决定内容</a:t>
            </a:r>
            <a:endParaRPr lang="zh-CN" altLang="zh-CN" sz="2400" b="1" spc="150" dirty="0">
              <a:solidFill>
                <a:srgbClr val="000000"/>
              </a:solidFill>
              <a:latin typeface="微软雅黑" pitchFamily="34" charset="-122"/>
              <a:ea typeface="微软雅黑" pitchFamily="34" charset="-122"/>
              <a:cs typeface="Times New Roman" panose="02020603050405020304" pitchFamily="18" charset="0"/>
              <a:sym typeface="+mn-ea"/>
            </a:endParaRPr>
          </a:p>
        </p:txBody>
      </p:sp>
      <p:sp>
        <p:nvSpPr>
          <p:cNvPr id="10" name="矩形 9"/>
          <p:cNvSpPr/>
          <p:nvPr>
            <p:custDataLst>
              <p:tags r:id="rId6"/>
            </p:custDataLst>
          </p:nvPr>
        </p:nvSpPr>
        <p:spPr>
          <a:xfrm>
            <a:off x="1014730" y="2445385"/>
            <a:ext cx="894080" cy="1220470"/>
          </a:xfrm>
          <a:prstGeom prst="rect">
            <a:avLst/>
          </a:prstGeom>
        </p:spPr>
        <p:txBody>
          <a:bodyPr anchor="ctr" anchorCtr="0">
            <a:noAutofit/>
          </a:bodyPr>
          <a:p>
            <a:pPr algn="r">
              <a:lnSpc>
                <a:spcPct val="130000"/>
              </a:lnSpc>
            </a:pPr>
            <a:r>
              <a:rPr lang="zh-CN" altLang="en-US" sz="2400" b="1" dirty="0">
                <a:solidFill>
                  <a:srgbClr val="000000"/>
                </a:solidFill>
                <a:latin typeface="微软雅黑" pitchFamily="34" charset="-122"/>
                <a:ea typeface="微软雅黑" pitchFamily="34" charset="-122"/>
                <a:cs typeface="Times New Roman" panose="02020603050405020304" pitchFamily="18" charset="0"/>
                <a:sym typeface="+mn-ea"/>
              </a:rPr>
              <a:t>教</a:t>
            </a:r>
            <a:r>
              <a:rPr lang="zh-CN" altLang="zh-CN" sz="2400" b="1" dirty="0">
                <a:solidFill>
                  <a:srgbClr val="000000"/>
                </a:solidFill>
                <a:latin typeface="微软雅黑" pitchFamily="34" charset="-122"/>
                <a:ea typeface="微软雅黑" pitchFamily="34" charset="-122"/>
                <a:cs typeface="Times New Roman" panose="02020603050405020304" pitchFamily="18" charset="0"/>
                <a:sym typeface="+mn-ea"/>
              </a:rPr>
              <a:t>师教学</a:t>
            </a:r>
            <a:endParaRPr lang="zh-CN" altLang="zh-CN" sz="2400" b="1" spc="150" dirty="0">
              <a:solidFill>
                <a:srgbClr val="000000"/>
              </a:solidFill>
              <a:latin typeface="微软雅黑" pitchFamily="34" charset="-122"/>
              <a:ea typeface="微软雅黑" pitchFamily="34" charset="-122"/>
              <a:cs typeface="Times New Roman" panose="02020603050405020304" pitchFamily="18" charset="0"/>
              <a:sym typeface="+mn-ea"/>
            </a:endParaRPr>
          </a:p>
        </p:txBody>
      </p:sp>
      <p:sp>
        <p:nvSpPr>
          <p:cNvPr id="11" name="矩形 10"/>
          <p:cNvSpPr/>
          <p:nvPr>
            <p:custDataLst>
              <p:tags r:id="rId7"/>
            </p:custDataLst>
          </p:nvPr>
        </p:nvSpPr>
        <p:spPr>
          <a:xfrm>
            <a:off x="2471420" y="5205095"/>
            <a:ext cx="1540510" cy="1061720"/>
          </a:xfrm>
          <a:prstGeom prst="rect">
            <a:avLst/>
          </a:prstGeom>
        </p:spPr>
        <p:txBody>
          <a:bodyPr anchor="t" anchorCtr="0"/>
          <a:p>
            <a:pPr algn="l">
              <a:lnSpc>
                <a:spcPct val="130000"/>
              </a:lnSpc>
            </a:pPr>
            <a:r>
              <a:rPr lang="zh-CN" altLang="zh-CN" sz="2400" b="1" dirty="0">
                <a:solidFill>
                  <a:srgbClr val="000000"/>
                </a:solidFill>
                <a:latin typeface="微软雅黑" pitchFamily="34" charset="-122"/>
                <a:ea typeface="微软雅黑" pitchFamily="34" charset="-122"/>
                <a:cs typeface="Times New Roman" panose="02020603050405020304" pitchFamily="18" charset="0"/>
                <a:sym typeface="+mn-ea"/>
              </a:rPr>
              <a:t>技能或概念单一</a:t>
            </a:r>
            <a:endParaRPr lang="zh-CN" altLang="en-US" sz="2400" b="1" dirty="0">
              <a:latin typeface="微软雅黑" pitchFamily="34" charset="-122"/>
              <a:ea typeface="微软雅黑" pitchFamily="34" charset="-122"/>
            </a:endParaRPr>
          </a:p>
          <a:p>
            <a:pPr algn="l">
              <a:lnSpc>
                <a:spcPct val="130000"/>
              </a:lnSpc>
            </a:pPr>
            <a:endParaRPr lang="zh-CN" altLang="en-US" sz="2400" b="1" spc="150" dirty="0">
              <a:solidFill>
                <a:sysClr val="windowText" lastClr="000000">
                  <a:lumMod val="75000"/>
                  <a:lumOff val="25000"/>
                </a:sysClr>
              </a:solidFill>
              <a:latin typeface="微软雅黑" pitchFamily="34" charset="-122"/>
              <a:ea typeface="微软雅黑" pitchFamily="34" charset="-122"/>
              <a:sym typeface="Arial" panose="020B0604020202020204" pitchFamily="34" charset="0"/>
            </a:endParaRPr>
          </a:p>
        </p:txBody>
      </p:sp>
      <p:sp>
        <p:nvSpPr>
          <p:cNvPr id="14" name="矩形 13"/>
          <p:cNvSpPr/>
          <p:nvPr>
            <p:custDataLst>
              <p:tags r:id="rId8"/>
            </p:custDataLst>
          </p:nvPr>
        </p:nvSpPr>
        <p:spPr>
          <a:xfrm>
            <a:off x="2363470" y="3268345"/>
            <a:ext cx="1647190" cy="1287145"/>
          </a:xfrm>
          <a:prstGeom prst="rect">
            <a:avLst/>
          </a:prstGeom>
        </p:spPr>
        <p:txBody>
          <a:bodyPr wrap="square" anchor="ctr">
            <a:normAutofit/>
          </a:bodyPr>
          <a:p>
            <a:pPr algn="ctr"/>
            <a:r>
              <a:rPr lang="en-US" altLang="zh-CN" sz="2400" b="1" dirty="0">
                <a:solidFill>
                  <a:schemeClr val="accent2">
                    <a:lumMod val="75000"/>
                  </a:schemeClr>
                </a:solidFill>
                <a:latin typeface="微软雅黑" pitchFamily="34" charset="-122"/>
                <a:ea typeface="微软雅黑" pitchFamily="34" charset="-122"/>
                <a:cs typeface="Times New Roman" panose="02020603050405020304" pitchFamily="18" charset="0"/>
                <a:sym typeface="+mn-ea"/>
              </a:rPr>
              <a:t> “</a:t>
            </a:r>
            <a:r>
              <a:rPr lang="zh-CN" altLang="en-US" sz="2400" b="1" dirty="0">
                <a:solidFill>
                  <a:schemeClr val="accent2">
                    <a:lumMod val="75000"/>
                  </a:schemeClr>
                </a:solidFill>
                <a:latin typeface="微软雅黑" pitchFamily="34" charset="-122"/>
                <a:ea typeface="微软雅黑" pitchFamily="34" charset="-122"/>
                <a:cs typeface="Times New Roman" panose="02020603050405020304" pitchFamily="18" charset="0"/>
                <a:sym typeface="+mn-ea"/>
              </a:rPr>
              <a:t>单一科目”教学活动的特征</a:t>
            </a:r>
            <a:endParaRPr lang="zh-CN" altLang="en-US" sz="2400" b="1" spc="300">
              <a:latin typeface="Arial" panose="020B0604020202020204" pitchFamily="34" charset="0"/>
              <a:ea typeface="微软雅黑" pitchFamily="34" charset="-122"/>
              <a:sym typeface="Arial" panose="020B0604020202020204" pitchFamily="34" charset="0"/>
            </a:endParaRPr>
          </a:p>
        </p:txBody>
      </p:sp>
      <p:sp>
        <p:nvSpPr>
          <p:cNvPr id="12" name="文本框 11"/>
          <p:cNvSpPr txBox="1"/>
          <p:nvPr/>
        </p:nvSpPr>
        <p:spPr>
          <a:xfrm>
            <a:off x="2221865" y="1577340"/>
            <a:ext cx="4380230" cy="645160"/>
          </a:xfrm>
          <a:prstGeom prst="rect">
            <a:avLst/>
          </a:prstGeom>
          <a:noFill/>
        </p:spPr>
        <p:txBody>
          <a:bodyPr wrap="square" rtlCol="0" anchor="t">
            <a:spAutoFit/>
          </a:bodyPr>
          <a:p>
            <a:pPr>
              <a:lnSpc>
                <a:spcPct val="150000"/>
              </a:lnSpc>
            </a:pPr>
            <a:r>
              <a:rPr lang="en-US" altLang="zh-CN"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1. “ </a:t>
            </a:r>
            <a:r>
              <a:rPr lang="zh-CN" alt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单一科目”</a:t>
            </a:r>
            <a:r>
              <a:rPr lang="en-US" altLang="zh-CN"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 </a:t>
            </a:r>
            <a:r>
              <a:rPr lang="zh-CN" alt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教学活动的特征</a:t>
            </a:r>
            <a:endParaRPr lang="zh-CN" alt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endParaRPr>
          </a:p>
        </p:txBody>
      </p:sp>
      <p:sp>
        <p:nvSpPr>
          <p:cNvPr id="13" name="文本框 12"/>
          <p:cNvSpPr txBox="1"/>
          <p:nvPr/>
        </p:nvSpPr>
        <p:spPr>
          <a:xfrm>
            <a:off x="6411595" y="2111375"/>
            <a:ext cx="4909820" cy="3415030"/>
          </a:xfrm>
          <a:prstGeom prst="rect">
            <a:avLst/>
          </a:prstGeom>
          <a:solidFill>
            <a:schemeClr val="accent5">
              <a:lumMod val="20000"/>
              <a:lumOff val="80000"/>
            </a:schemeClr>
          </a:solidFill>
          <a:ln w="9525">
            <a:noFill/>
          </a:ln>
        </p:spPr>
        <p:txBody>
          <a:bodyPr wrap="square">
            <a:spAutoFit/>
          </a:bodyPr>
          <a:p>
            <a:pPr marL="0" indent="457200" algn="l" fontAlgn="auto">
              <a:lnSpc>
                <a:spcPct val="150000"/>
              </a:lnSpc>
            </a:pPr>
            <a:r>
              <a:rPr lang="zh-CN" sz="2400" b="0">
                <a:solidFill>
                  <a:schemeClr val="tx1"/>
                </a:solidFill>
                <a:cs typeface="宋体" charset="0"/>
              </a:rPr>
              <a:t>幼儿园“单一科目”教学活动由教育活动设计者设计，强调</a:t>
            </a:r>
            <a:r>
              <a:rPr lang="zh-CN" sz="2400" b="0">
                <a:solidFill>
                  <a:schemeClr val="accent2">
                    <a:lumMod val="75000"/>
                  </a:schemeClr>
                </a:solidFill>
                <a:cs typeface="宋体" charset="0"/>
              </a:rPr>
              <a:t>单一概念和技能</a:t>
            </a:r>
            <a:r>
              <a:rPr lang="zh-CN" sz="2400" b="0">
                <a:solidFill>
                  <a:schemeClr val="tx1"/>
                </a:solidFill>
                <a:cs typeface="宋体" charset="0"/>
              </a:rPr>
              <a:t>的教学。</a:t>
            </a:r>
            <a:endParaRPr lang="zh-CN" sz="2400" b="0">
              <a:solidFill>
                <a:schemeClr val="tx1"/>
              </a:solidFill>
              <a:cs typeface="宋体" charset="0"/>
            </a:endParaRPr>
          </a:p>
          <a:p>
            <a:pPr marL="0" indent="457200" algn="l" fontAlgn="auto">
              <a:lnSpc>
                <a:spcPct val="150000"/>
              </a:lnSpc>
            </a:pPr>
            <a:r>
              <a:rPr lang="zh-CN" sz="2400" b="0">
                <a:solidFill>
                  <a:schemeClr val="tx1"/>
                </a:solidFill>
                <a:cs typeface="宋体" charset="0"/>
              </a:rPr>
              <a:t>单一科目”教学活动十分明显地体现了</a:t>
            </a:r>
            <a:r>
              <a:rPr lang="zh-CN" sz="2400" b="0">
                <a:solidFill>
                  <a:schemeClr val="accent2">
                    <a:lumMod val="75000"/>
                  </a:schemeClr>
                </a:solidFill>
                <a:cs typeface="宋体" charset="0"/>
              </a:rPr>
              <a:t>教师为中心</a:t>
            </a:r>
            <a:r>
              <a:rPr lang="zh-CN" sz="2400" b="0">
                <a:solidFill>
                  <a:schemeClr val="tx1"/>
                </a:solidFill>
                <a:cs typeface="宋体" charset="0"/>
              </a:rPr>
              <a:t>展开教育活动的基本特征。</a:t>
            </a:r>
            <a:endParaRPr lang="zh-CN" altLang="en-US" sz="2400" b="0">
              <a:solidFill>
                <a:schemeClr val="tx1"/>
              </a:solidFill>
              <a:cs typeface="宋体"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590550" y="202565"/>
            <a:ext cx="10740390" cy="583565"/>
          </a:xfrm>
          <a:prstGeom prst="rect">
            <a:avLst/>
          </a:prstGeom>
          <a:noFill/>
          <a:ln w="9525">
            <a:noFill/>
          </a:ln>
        </p:spPr>
        <p:txBody>
          <a:bodyPr wrap="square">
            <a:spAutoFit/>
          </a:bodyPr>
          <a:p>
            <a:pPr indent="0"/>
            <a:r>
              <a:rPr sz="3200" b="1">
                <a:solidFill>
                  <a:schemeClr val="accent5">
                    <a:lumMod val="75000"/>
                  </a:schemeClr>
                </a:solidFill>
                <a:latin typeface="+mj-lt"/>
                <a:ea typeface="+mn-lt"/>
                <a:cs typeface="+mj-lt"/>
              </a:rPr>
              <a:t> 二、 各种不同结构化程度的教育活动的设计原理和示例</a:t>
            </a:r>
            <a:endParaRPr sz="3200" b="1">
              <a:solidFill>
                <a:schemeClr val="accent5">
                  <a:lumMod val="75000"/>
                </a:schemeClr>
              </a:solidFill>
              <a:latin typeface="+mj-lt"/>
              <a:ea typeface="+mn-lt"/>
              <a:cs typeface="+mj-lt"/>
            </a:endParaRPr>
          </a:p>
        </p:txBody>
      </p:sp>
      <p:sp>
        <p:nvSpPr>
          <p:cNvPr id="3" name="文本框 2"/>
          <p:cNvSpPr txBox="1"/>
          <p:nvPr/>
        </p:nvSpPr>
        <p:spPr>
          <a:xfrm>
            <a:off x="1310640" y="922655"/>
            <a:ext cx="7776845" cy="583565"/>
          </a:xfrm>
          <a:prstGeom prst="rect">
            <a:avLst/>
          </a:prstGeom>
          <a:noFill/>
          <a:ln w="9525">
            <a:noFill/>
          </a:ln>
        </p:spPr>
        <p:txBody>
          <a:bodyPr wrap="square">
            <a:spAutoFit/>
          </a:bodyPr>
          <a:p>
            <a:pPr marL="0" indent="0" algn="l"/>
            <a:r>
              <a:rPr lang="zh-CN" sz="3200" b="1">
                <a:solidFill>
                  <a:schemeClr val="accent5">
                    <a:lumMod val="75000"/>
                  </a:schemeClr>
                </a:solidFill>
                <a:latin typeface="+mj-lt"/>
                <a:ea typeface="+mn-lt"/>
                <a:cs typeface="+mj-lt"/>
              </a:rPr>
              <a:t>（一）</a:t>
            </a:r>
            <a:r>
              <a:rPr lang="en-US" sz="3200" b="1">
                <a:solidFill>
                  <a:schemeClr val="accent5">
                    <a:lumMod val="75000"/>
                  </a:schemeClr>
                </a:solidFill>
                <a:latin typeface="+mj-lt"/>
                <a:ea typeface="+mn-lt"/>
                <a:cs typeface="+mj-lt"/>
              </a:rPr>
              <a:t> </a:t>
            </a:r>
            <a:r>
              <a:rPr lang="zh-CN" sz="3200" b="1">
                <a:solidFill>
                  <a:schemeClr val="accent5">
                    <a:lumMod val="75000"/>
                  </a:schemeClr>
                </a:solidFill>
                <a:latin typeface="+mj-lt"/>
                <a:ea typeface="+mn-lt"/>
                <a:cs typeface="+mj-lt"/>
              </a:rPr>
              <a:t>“</a:t>
            </a:r>
            <a:r>
              <a:rPr lang="en-US" altLang="zh-CN" sz="3200" b="1">
                <a:solidFill>
                  <a:schemeClr val="accent5">
                    <a:lumMod val="75000"/>
                  </a:schemeClr>
                </a:solidFill>
                <a:latin typeface="+mj-lt"/>
                <a:ea typeface="+mn-lt"/>
                <a:cs typeface="+mj-lt"/>
              </a:rPr>
              <a:t> </a:t>
            </a:r>
            <a:r>
              <a:rPr lang="zh-CN" sz="3200" b="1">
                <a:solidFill>
                  <a:schemeClr val="accent5">
                    <a:lumMod val="75000"/>
                  </a:schemeClr>
                </a:solidFill>
                <a:latin typeface="+mj-lt"/>
                <a:ea typeface="+mn-lt"/>
                <a:cs typeface="+mj-lt"/>
              </a:rPr>
              <a:t>单一科目”</a:t>
            </a:r>
            <a:r>
              <a:rPr lang="en-US" altLang="zh-CN" sz="3200" b="1">
                <a:solidFill>
                  <a:schemeClr val="accent5">
                    <a:lumMod val="75000"/>
                  </a:schemeClr>
                </a:solidFill>
                <a:latin typeface="+mj-lt"/>
                <a:ea typeface="+mn-lt"/>
                <a:cs typeface="+mj-lt"/>
              </a:rPr>
              <a:t> </a:t>
            </a:r>
            <a:r>
              <a:rPr lang="zh-CN" sz="3200" b="1">
                <a:solidFill>
                  <a:schemeClr val="accent5">
                    <a:lumMod val="75000"/>
                  </a:schemeClr>
                </a:solidFill>
                <a:latin typeface="+mj-lt"/>
                <a:ea typeface="+mn-lt"/>
                <a:cs typeface="+mj-lt"/>
              </a:rPr>
              <a:t>教学活动</a:t>
            </a:r>
            <a:endParaRPr lang="zh-CN" altLang="en-US" sz="3200" b="1">
              <a:solidFill>
                <a:schemeClr val="accent5">
                  <a:lumMod val="75000"/>
                </a:schemeClr>
              </a:solidFill>
              <a:latin typeface="+mj-lt"/>
              <a:ea typeface="+mn-lt"/>
              <a:cs typeface="+mj-lt"/>
            </a:endParaRPr>
          </a:p>
        </p:txBody>
      </p:sp>
      <p:sp>
        <p:nvSpPr>
          <p:cNvPr id="5" name="文本框 4"/>
          <p:cNvSpPr txBox="1"/>
          <p:nvPr/>
        </p:nvSpPr>
        <p:spPr>
          <a:xfrm>
            <a:off x="933450" y="2710815"/>
            <a:ext cx="5600700" cy="1568450"/>
          </a:xfrm>
          <a:prstGeom prst="rect">
            <a:avLst/>
          </a:prstGeom>
          <a:noFill/>
        </p:spPr>
        <p:txBody>
          <a:bodyPr wrap="square" rtlCol="0" anchor="t">
            <a:spAutoFit/>
          </a:bodyPr>
          <a:p>
            <a:pPr fontAlgn="auto">
              <a:lnSpc>
                <a:spcPct val="200000"/>
              </a:lnSpc>
            </a:pPr>
            <a:r>
              <a:rPr lang="zh-CN" altLang="en-US" sz="2400" dirty="0">
                <a:solidFill>
                  <a:schemeClr val="tx1"/>
                </a:solidFill>
                <a:latin typeface="微软雅黑" pitchFamily="34" charset="-122"/>
                <a:ea typeface="微软雅黑" pitchFamily="34" charset="-122"/>
                <a:cs typeface="Times New Roman" panose="02020603050405020304" pitchFamily="18" charset="0"/>
                <a:sym typeface="+mn-ea"/>
              </a:rPr>
              <a:t>“吃下去的食物哪里去了”</a:t>
            </a:r>
            <a:r>
              <a:rPr lang="en-US" altLang="zh-CN" sz="2400" dirty="0">
                <a:solidFill>
                  <a:schemeClr val="tx1"/>
                </a:solidFill>
                <a:latin typeface="微软雅黑" pitchFamily="34" charset="-122"/>
                <a:ea typeface="微软雅黑" pitchFamily="34" charset="-122"/>
                <a:cs typeface="Times New Roman" panose="02020603050405020304" pitchFamily="18" charset="0"/>
                <a:sym typeface="+mn-ea"/>
              </a:rPr>
              <a:t>(</a:t>
            </a:r>
            <a:r>
              <a:rPr lang="zh-CN" altLang="en-US" sz="2400" dirty="0">
                <a:solidFill>
                  <a:schemeClr val="tx1"/>
                </a:solidFill>
                <a:latin typeface="微软雅黑" pitchFamily="34" charset="-122"/>
                <a:ea typeface="微软雅黑" pitchFamily="34" charset="-122"/>
                <a:cs typeface="Times New Roman" panose="02020603050405020304" pitchFamily="18" charset="0"/>
                <a:sym typeface="+mn-ea"/>
              </a:rPr>
              <a:t>科学教育活动</a:t>
            </a:r>
            <a:r>
              <a:rPr lang="en-US" altLang="zh-CN" sz="2400" dirty="0">
                <a:solidFill>
                  <a:schemeClr val="tx1"/>
                </a:solidFill>
                <a:latin typeface="微软雅黑" pitchFamily="34" charset="-122"/>
                <a:ea typeface="微软雅黑" pitchFamily="34" charset="-122"/>
                <a:cs typeface="Times New Roman" panose="02020603050405020304" pitchFamily="18" charset="0"/>
                <a:sym typeface="+mn-ea"/>
              </a:rPr>
              <a:t>)</a:t>
            </a:r>
            <a:endParaRPr lang="en-US" altLang="zh-CN" sz="2400" dirty="0">
              <a:solidFill>
                <a:schemeClr val="tx1"/>
              </a:solidFill>
              <a:latin typeface="微软雅黑" pitchFamily="34" charset="-122"/>
              <a:ea typeface="微软雅黑" pitchFamily="34" charset="-122"/>
              <a:cs typeface="Times New Roman" panose="02020603050405020304" pitchFamily="18" charset="0"/>
            </a:endParaRPr>
          </a:p>
          <a:p>
            <a:pPr fontAlgn="auto">
              <a:lnSpc>
                <a:spcPct val="200000"/>
              </a:lnSpc>
            </a:pPr>
            <a:r>
              <a:rPr lang="zh-CN" altLang="en-US" sz="2400" dirty="0">
                <a:solidFill>
                  <a:schemeClr val="tx1"/>
                </a:solidFill>
                <a:latin typeface="微软雅黑" pitchFamily="34" charset="-122"/>
                <a:ea typeface="微软雅黑" pitchFamily="34" charset="-122"/>
                <a:cs typeface="Times New Roman" panose="02020603050405020304" pitchFamily="18" charset="0"/>
                <a:sym typeface="+mn-ea"/>
              </a:rPr>
              <a:t>“五个保龄球瓶”</a:t>
            </a:r>
            <a:r>
              <a:rPr lang="en-US" altLang="zh-CN" sz="2400" dirty="0">
                <a:solidFill>
                  <a:schemeClr val="tx1"/>
                </a:solidFill>
                <a:latin typeface="微软雅黑" pitchFamily="34" charset="-122"/>
                <a:ea typeface="微软雅黑" pitchFamily="34" charset="-122"/>
                <a:cs typeface="Times New Roman" panose="02020603050405020304" pitchFamily="18" charset="0"/>
                <a:sym typeface="+mn-ea"/>
              </a:rPr>
              <a:t>(</a:t>
            </a:r>
            <a:r>
              <a:rPr lang="zh-CN" altLang="en-US" sz="2400" dirty="0">
                <a:solidFill>
                  <a:schemeClr val="tx1"/>
                </a:solidFill>
                <a:latin typeface="微软雅黑" pitchFamily="34" charset="-122"/>
                <a:ea typeface="微软雅黑" pitchFamily="34" charset="-122"/>
                <a:cs typeface="Times New Roman" panose="02020603050405020304" pitchFamily="18" charset="0"/>
                <a:sym typeface="+mn-ea"/>
              </a:rPr>
              <a:t>数学教育活动</a:t>
            </a:r>
            <a:r>
              <a:rPr lang="en-US" altLang="zh-CN" sz="2400" dirty="0">
                <a:solidFill>
                  <a:schemeClr val="tx1"/>
                </a:solidFill>
                <a:latin typeface="微软雅黑" pitchFamily="34" charset="-122"/>
                <a:ea typeface="微软雅黑" pitchFamily="34" charset="-122"/>
                <a:cs typeface="Times New Roman" panose="02020603050405020304" pitchFamily="18" charset="0"/>
                <a:sym typeface="+mn-ea"/>
              </a:rPr>
              <a:t>)</a:t>
            </a:r>
            <a:endParaRPr lang="en-US" altLang="zh-CN" sz="2400" dirty="0">
              <a:solidFill>
                <a:schemeClr val="tx1"/>
              </a:solidFill>
              <a:latin typeface="微软雅黑" pitchFamily="34" charset="-122"/>
              <a:ea typeface="微软雅黑" pitchFamily="34" charset="-122"/>
              <a:cs typeface="Times New Roman" panose="02020603050405020304" pitchFamily="18" charset="0"/>
              <a:sym typeface="+mn-ea"/>
            </a:endParaRPr>
          </a:p>
        </p:txBody>
      </p:sp>
      <p:pic>
        <p:nvPicPr>
          <p:cNvPr id="6" name="图片 5"/>
          <p:cNvPicPr>
            <a:picLocks noChangeAspect="1"/>
          </p:cNvPicPr>
          <p:nvPr/>
        </p:nvPicPr>
        <p:blipFill>
          <a:blip r:embed="rId1"/>
          <a:stretch>
            <a:fillRect/>
          </a:stretch>
        </p:blipFill>
        <p:spPr>
          <a:xfrm>
            <a:off x="6636009" y="3152315"/>
            <a:ext cx="4682487" cy="2349345"/>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90550" y="202565"/>
            <a:ext cx="10740390" cy="583565"/>
          </a:xfrm>
          <a:prstGeom prst="rect">
            <a:avLst/>
          </a:prstGeom>
          <a:noFill/>
          <a:ln w="9525">
            <a:noFill/>
          </a:ln>
        </p:spPr>
        <p:txBody>
          <a:bodyPr wrap="square">
            <a:spAutoFit/>
          </a:bodyPr>
          <a:p>
            <a:pPr indent="0"/>
            <a:r>
              <a:rPr sz="3200" b="1">
                <a:solidFill>
                  <a:schemeClr val="accent5">
                    <a:lumMod val="75000"/>
                  </a:schemeClr>
                </a:solidFill>
                <a:latin typeface="+mj-lt"/>
                <a:ea typeface="+mn-lt"/>
                <a:cs typeface="+mj-lt"/>
              </a:rPr>
              <a:t> 二、 各种不同结构化程度的教育活动的设计原理和示例</a:t>
            </a:r>
            <a:endParaRPr sz="3200" b="1">
              <a:solidFill>
                <a:schemeClr val="accent5">
                  <a:lumMod val="75000"/>
                </a:schemeClr>
              </a:solidFill>
              <a:latin typeface="+mj-lt"/>
              <a:ea typeface="+mn-lt"/>
              <a:cs typeface="+mj-lt"/>
            </a:endParaRPr>
          </a:p>
        </p:txBody>
      </p:sp>
      <p:sp>
        <p:nvSpPr>
          <p:cNvPr id="5" name="文本框 4"/>
          <p:cNvSpPr txBox="1"/>
          <p:nvPr/>
        </p:nvSpPr>
        <p:spPr>
          <a:xfrm>
            <a:off x="1310640" y="922655"/>
            <a:ext cx="7776845" cy="583565"/>
          </a:xfrm>
          <a:prstGeom prst="rect">
            <a:avLst/>
          </a:prstGeom>
          <a:noFill/>
          <a:ln w="9525">
            <a:noFill/>
          </a:ln>
        </p:spPr>
        <p:txBody>
          <a:bodyPr wrap="square">
            <a:spAutoFit/>
          </a:bodyPr>
          <a:p>
            <a:pPr marL="0" indent="0" algn="l"/>
            <a:r>
              <a:rPr lang="zh-CN" sz="3200" b="1">
                <a:solidFill>
                  <a:schemeClr val="accent5">
                    <a:lumMod val="75000"/>
                  </a:schemeClr>
                </a:solidFill>
                <a:latin typeface="+mj-lt"/>
                <a:ea typeface="+mn-lt"/>
                <a:cs typeface="+mj-lt"/>
              </a:rPr>
              <a:t>（一）</a:t>
            </a:r>
            <a:r>
              <a:rPr lang="en-US" sz="3200" b="1">
                <a:solidFill>
                  <a:schemeClr val="accent5">
                    <a:lumMod val="75000"/>
                  </a:schemeClr>
                </a:solidFill>
                <a:latin typeface="+mj-lt"/>
                <a:ea typeface="+mn-lt"/>
                <a:cs typeface="+mj-lt"/>
              </a:rPr>
              <a:t> </a:t>
            </a:r>
            <a:r>
              <a:rPr lang="zh-CN" sz="3200" b="1">
                <a:solidFill>
                  <a:schemeClr val="accent5">
                    <a:lumMod val="75000"/>
                  </a:schemeClr>
                </a:solidFill>
                <a:latin typeface="+mj-lt"/>
                <a:ea typeface="+mn-lt"/>
                <a:cs typeface="+mj-lt"/>
              </a:rPr>
              <a:t>“</a:t>
            </a:r>
            <a:r>
              <a:rPr lang="en-US" altLang="zh-CN" sz="3200" b="1">
                <a:solidFill>
                  <a:schemeClr val="accent5">
                    <a:lumMod val="75000"/>
                  </a:schemeClr>
                </a:solidFill>
                <a:latin typeface="+mj-lt"/>
                <a:ea typeface="+mn-lt"/>
                <a:cs typeface="+mj-lt"/>
              </a:rPr>
              <a:t> </a:t>
            </a:r>
            <a:r>
              <a:rPr lang="zh-CN" sz="3200" b="1">
                <a:solidFill>
                  <a:schemeClr val="accent5">
                    <a:lumMod val="75000"/>
                  </a:schemeClr>
                </a:solidFill>
                <a:latin typeface="+mj-lt"/>
                <a:ea typeface="+mn-lt"/>
                <a:cs typeface="+mj-lt"/>
              </a:rPr>
              <a:t>单一科目”</a:t>
            </a:r>
            <a:r>
              <a:rPr lang="en-US" altLang="zh-CN" sz="3200" b="1">
                <a:solidFill>
                  <a:schemeClr val="accent5">
                    <a:lumMod val="75000"/>
                  </a:schemeClr>
                </a:solidFill>
                <a:latin typeface="+mj-lt"/>
                <a:ea typeface="+mn-lt"/>
                <a:cs typeface="+mj-lt"/>
              </a:rPr>
              <a:t> </a:t>
            </a:r>
            <a:r>
              <a:rPr lang="zh-CN" sz="3200" b="1">
                <a:solidFill>
                  <a:schemeClr val="accent5">
                    <a:lumMod val="75000"/>
                  </a:schemeClr>
                </a:solidFill>
                <a:latin typeface="+mj-lt"/>
                <a:ea typeface="+mn-lt"/>
                <a:cs typeface="+mj-lt"/>
              </a:rPr>
              <a:t>教学活动</a:t>
            </a:r>
            <a:endParaRPr lang="zh-CN" altLang="en-US" sz="3200" b="1">
              <a:solidFill>
                <a:schemeClr val="accent5">
                  <a:lumMod val="75000"/>
                </a:schemeClr>
              </a:solidFill>
              <a:latin typeface="+mj-lt"/>
              <a:ea typeface="+mn-lt"/>
              <a:cs typeface="+mj-lt"/>
            </a:endParaRPr>
          </a:p>
        </p:txBody>
      </p:sp>
      <p:sp>
        <p:nvSpPr>
          <p:cNvPr id="7" name="文本框 6"/>
          <p:cNvSpPr txBox="1"/>
          <p:nvPr/>
        </p:nvSpPr>
        <p:spPr>
          <a:xfrm>
            <a:off x="2406650" y="1576705"/>
            <a:ext cx="6090285" cy="645160"/>
          </a:xfrm>
          <a:prstGeom prst="rect">
            <a:avLst/>
          </a:prstGeom>
          <a:noFill/>
        </p:spPr>
        <p:txBody>
          <a:bodyPr wrap="none" rtlCol="0" anchor="t">
            <a:spAutoFit/>
          </a:bodyPr>
          <a:p>
            <a:pPr algn="l">
              <a:lnSpc>
                <a:spcPct val="150000"/>
              </a:lnSpc>
            </a:pPr>
            <a:r>
              <a:rPr lang="en-US" altLang="zh-CN"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3. “ </a:t>
            </a:r>
            <a:r>
              <a:rPr lang="zh-CN" alt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单一科目”</a:t>
            </a:r>
            <a:r>
              <a:rPr lang="en-US" altLang="zh-CN"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 </a:t>
            </a:r>
            <a:r>
              <a:rPr lang="zh-CN" alt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教学活动的教育价值和局限性</a:t>
            </a:r>
            <a:endParaRPr lang="zh-CN" alt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endParaRPr>
          </a:p>
        </p:txBody>
      </p:sp>
      <p:sp>
        <p:nvSpPr>
          <p:cNvPr id="8" name="文本框 7"/>
          <p:cNvSpPr txBox="1"/>
          <p:nvPr/>
        </p:nvSpPr>
        <p:spPr>
          <a:xfrm>
            <a:off x="1981835" y="4538980"/>
            <a:ext cx="8239125" cy="1198880"/>
          </a:xfrm>
          <a:prstGeom prst="rect">
            <a:avLst/>
          </a:prstGeom>
          <a:noFill/>
        </p:spPr>
        <p:txBody>
          <a:bodyPr wrap="square" rtlCol="0" anchor="t">
            <a:spAutoFit/>
          </a:bodyPr>
          <a:p>
            <a:pPr>
              <a:lnSpc>
                <a:spcPct val="150000"/>
              </a:lnSpc>
            </a:pPr>
            <a:r>
              <a:rPr lang="zh-CN" altLang="en-US" sz="2400" dirty="0">
                <a:solidFill>
                  <a:srgbClr val="7E4183"/>
                </a:solidFill>
                <a:latin typeface="黑体" panose="02010609060101010101" pitchFamily="49" charset="-122"/>
                <a:ea typeface="黑体" panose="02010609060101010101" pitchFamily="49" charset="-122"/>
                <a:cs typeface="Times New Roman" panose="02020603050405020304" pitchFamily="18" charset="0"/>
                <a:sym typeface="+mn-ea"/>
              </a:rPr>
              <a:t>例：幼儿需要学习如何给事物标名；幼儿需要学习如何遵守社会规则和行为规范</a:t>
            </a:r>
            <a:endParaRPr lang="zh-CN" altLang="en-US" sz="2400" dirty="0">
              <a:solidFill>
                <a:srgbClr val="7E4183"/>
              </a:solidFill>
              <a:latin typeface="黑体" panose="02010609060101010101" pitchFamily="49" charset="-122"/>
              <a:ea typeface="黑体" panose="02010609060101010101" pitchFamily="49" charset="-122"/>
              <a:cs typeface="Times New Roman" panose="02020603050405020304" pitchFamily="18" charset="0"/>
              <a:sym typeface="+mn-ea"/>
            </a:endParaRPr>
          </a:p>
        </p:txBody>
      </p:sp>
      <p:sp>
        <p:nvSpPr>
          <p:cNvPr id="9" name="文本框 8"/>
          <p:cNvSpPr txBox="1"/>
          <p:nvPr/>
        </p:nvSpPr>
        <p:spPr>
          <a:xfrm>
            <a:off x="1584325" y="2406015"/>
            <a:ext cx="9043670" cy="1753235"/>
          </a:xfrm>
          <a:prstGeom prst="rect">
            <a:avLst/>
          </a:prstGeom>
          <a:noFill/>
        </p:spPr>
        <p:txBody>
          <a:bodyPr wrap="square" rtlCol="0">
            <a:spAutoFit/>
          </a:bodyPr>
          <a:p>
            <a:pPr indent="457200" fontAlgn="auto">
              <a:lnSpc>
                <a:spcPct val="150000"/>
              </a:lnSpc>
            </a:pPr>
            <a:r>
              <a:rPr lang="zh-CN" altLang="en-US" sz="2400" b="1" dirty="0">
                <a:solidFill>
                  <a:schemeClr val="accent2">
                    <a:lumMod val="75000"/>
                  </a:schemeClr>
                </a:solidFill>
                <a:latin typeface="等线" charset="0"/>
                <a:ea typeface="等线" charset="0"/>
                <a:cs typeface="等线" charset="0"/>
                <a:sym typeface="+mn-ea"/>
              </a:rPr>
              <a:t> 教育价值：</a:t>
            </a:r>
            <a:endParaRPr lang="zh-CN" altLang="en-US" sz="2400" b="1" dirty="0">
              <a:solidFill>
                <a:schemeClr val="accent2">
                  <a:lumMod val="75000"/>
                </a:schemeClr>
              </a:solidFill>
              <a:latin typeface="等线" charset="0"/>
              <a:ea typeface="等线" charset="0"/>
              <a:cs typeface="等线" charset="0"/>
              <a:sym typeface="+mn-ea"/>
            </a:endParaRPr>
          </a:p>
          <a:p>
            <a:pPr indent="457200" fontAlgn="auto">
              <a:lnSpc>
                <a:spcPct val="150000"/>
              </a:lnSpc>
            </a:pPr>
            <a:r>
              <a:rPr lang="zh-CN" altLang="en-US" sz="2400" b="1" dirty="0">
                <a:solidFill>
                  <a:schemeClr val="accent2">
                    <a:lumMod val="75000"/>
                  </a:schemeClr>
                </a:solidFill>
                <a:latin typeface="等线" charset="0"/>
                <a:ea typeface="等线" charset="0"/>
                <a:cs typeface="等线" charset="0"/>
                <a:sym typeface="+mn-ea"/>
              </a:rPr>
              <a:t>在幼儿园教育中，“单一科目”教学活动有一定价值的，因为有些幼儿所需的知识和技能是难以通过“儿童为中心”的经验而获得的。</a:t>
            </a:r>
            <a:endParaRPr lang="zh-CN" altLang="en-US" sz="2400" b="1" dirty="0">
              <a:solidFill>
                <a:schemeClr val="accent2">
                  <a:lumMod val="75000"/>
                </a:schemeClr>
              </a:solidFill>
              <a:latin typeface="等线" charset="0"/>
              <a:ea typeface="等线" charset="0"/>
              <a:cs typeface="等线" charset="0"/>
              <a:sym typeface="+mn-e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90550" y="202565"/>
            <a:ext cx="10740390" cy="583565"/>
          </a:xfrm>
          <a:prstGeom prst="rect">
            <a:avLst/>
          </a:prstGeom>
          <a:noFill/>
          <a:ln w="9525">
            <a:noFill/>
          </a:ln>
        </p:spPr>
        <p:txBody>
          <a:bodyPr wrap="square">
            <a:spAutoFit/>
          </a:bodyPr>
          <a:p>
            <a:pPr indent="0"/>
            <a:r>
              <a:rPr sz="3200" b="1">
                <a:solidFill>
                  <a:schemeClr val="accent5">
                    <a:lumMod val="75000"/>
                  </a:schemeClr>
                </a:solidFill>
                <a:latin typeface="+mj-lt"/>
                <a:ea typeface="+mn-lt"/>
                <a:cs typeface="+mj-lt"/>
              </a:rPr>
              <a:t> 二、 各种不同结构化程度的教育活动的设计原理和示例</a:t>
            </a:r>
            <a:endParaRPr sz="3200" b="1">
              <a:solidFill>
                <a:schemeClr val="accent5">
                  <a:lumMod val="75000"/>
                </a:schemeClr>
              </a:solidFill>
              <a:latin typeface="+mj-lt"/>
              <a:ea typeface="+mn-lt"/>
              <a:cs typeface="+mj-lt"/>
            </a:endParaRPr>
          </a:p>
        </p:txBody>
      </p:sp>
      <p:sp>
        <p:nvSpPr>
          <p:cNvPr id="5" name="文本框 4"/>
          <p:cNvSpPr txBox="1"/>
          <p:nvPr/>
        </p:nvSpPr>
        <p:spPr>
          <a:xfrm>
            <a:off x="1310640" y="922655"/>
            <a:ext cx="7776845" cy="583565"/>
          </a:xfrm>
          <a:prstGeom prst="rect">
            <a:avLst/>
          </a:prstGeom>
          <a:noFill/>
          <a:ln w="9525">
            <a:noFill/>
          </a:ln>
        </p:spPr>
        <p:txBody>
          <a:bodyPr wrap="square">
            <a:spAutoFit/>
          </a:bodyPr>
          <a:p>
            <a:pPr indent="0"/>
            <a:r>
              <a:rPr lang="zh-CN" sz="3200" b="1">
                <a:solidFill>
                  <a:schemeClr val="accent5">
                    <a:lumMod val="75000"/>
                  </a:schemeClr>
                </a:solidFill>
                <a:latin typeface="+mj-lt"/>
                <a:ea typeface="+mn-lt"/>
                <a:cs typeface="+mj-lt"/>
              </a:rPr>
              <a:t>（一）</a:t>
            </a:r>
            <a:r>
              <a:rPr lang="en-US" sz="3200" b="1">
                <a:solidFill>
                  <a:schemeClr val="accent5">
                    <a:lumMod val="75000"/>
                  </a:schemeClr>
                </a:solidFill>
                <a:latin typeface="+mj-lt"/>
                <a:ea typeface="+mn-lt"/>
                <a:cs typeface="+mj-lt"/>
              </a:rPr>
              <a:t> </a:t>
            </a:r>
            <a:r>
              <a:rPr lang="zh-CN" sz="3200" b="1">
                <a:solidFill>
                  <a:schemeClr val="accent5">
                    <a:lumMod val="75000"/>
                  </a:schemeClr>
                </a:solidFill>
                <a:latin typeface="+mj-lt"/>
                <a:ea typeface="+mn-lt"/>
                <a:cs typeface="+mj-lt"/>
              </a:rPr>
              <a:t>“</a:t>
            </a:r>
            <a:r>
              <a:rPr lang="en-US" altLang="zh-CN" sz="3200" b="1">
                <a:solidFill>
                  <a:schemeClr val="accent5">
                    <a:lumMod val="75000"/>
                  </a:schemeClr>
                </a:solidFill>
                <a:latin typeface="+mj-lt"/>
                <a:ea typeface="+mn-lt"/>
                <a:cs typeface="+mj-lt"/>
              </a:rPr>
              <a:t> </a:t>
            </a:r>
            <a:r>
              <a:rPr lang="zh-CN" sz="3200" b="1">
                <a:solidFill>
                  <a:schemeClr val="accent5">
                    <a:lumMod val="75000"/>
                  </a:schemeClr>
                </a:solidFill>
                <a:latin typeface="+mj-lt"/>
                <a:ea typeface="+mn-lt"/>
                <a:cs typeface="+mj-lt"/>
              </a:rPr>
              <a:t>单一科目”</a:t>
            </a:r>
            <a:r>
              <a:rPr lang="en-US" altLang="zh-CN" sz="3200" b="1">
                <a:solidFill>
                  <a:schemeClr val="accent5">
                    <a:lumMod val="75000"/>
                  </a:schemeClr>
                </a:solidFill>
                <a:latin typeface="+mj-lt"/>
                <a:ea typeface="+mn-lt"/>
                <a:cs typeface="+mj-lt"/>
              </a:rPr>
              <a:t> </a:t>
            </a:r>
            <a:r>
              <a:rPr lang="zh-CN" sz="3200" b="1">
                <a:solidFill>
                  <a:schemeClr val="accent5">
                    <a:lumMod val="75000"/>
                  </a:schemeClr>
                </a:solidFill>
                <a:latin typeface="+mj-lt"/>
                <a:ea typeface="+mn-lt"/>
                <a:cs typeface="+mj-lt"/>
              </a:rPr>
              <a:t>教学活动</a:t>
            </a:r>
            <a:endParaRPr lang="zh-CN" altLang="en-US" sz="3200" b="1">
              <a:solidFill>
                <a:schemeClr val="accent5">
                  <a:lumMod val="75000"/>
                </a:schemeClr>
              </a:solidFill>
              <a:latin typeface="+mj-lt"/>
              <a:ea typeface="+mn-lt"/>
              <a:cs typeface="+mj-lt"/>
            </a:endParaRPr>
          </a:p>
        </p:txBody>
      </p:sp>
      <p:sp>
        <p:nvSpPr>
          <p:cNvPr id="7" name="文本框 6"/>
          <p:cNvSpPr txBox="1"/>
          <p:nvPr/>
        </p:nvSpPr>
        <p:spPr>
          <a:xfrm>
            <a:off x="2406650" y="1576705"/>
            <a:ext cx="6260465" cy="645160"/>
          </a:xfrm>
          <a:prstGeom prst="rect">
            <a:avLst/>
          </a:prstGeom>
          <a:noFill/>
        </p:spPr>
        <p:txBody>
          <a:bodyPr wrap="none" rtlCol="0" anchor="t">
            <a:spAutoFit/>
          </a:bodyPr>
          <a:p>
            <a:pPr>
              <a:lnSpc>
                <a:spcPct val="150000"/>
              </a:lnSpc>
            </a:pPr>
            <a:r>
              <a:rPr lang="en-US" altLang="zh-CN"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3. “  </a:t>
            </a:r>
            <a:r>
              <a:rPr lang="zh-CN" alt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单一科目</a:t>
            </a:r>
            <a:r>
              <a:rPr lang="en-US" altLang="zh-CN"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 </a:t>
            </a:r>
            <a:r>
              <a:rPr lang="zh-CN" alt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a:t>
            </a:r>
            <a:r>
              <a:rPr lang="en-US" altLang="zh-CN"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 </a:t>
            </a:r>
            <a:r>
              <a:rPr lang="zh-CN" alt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教学活动的教育价值和局限性</a:t>
            </a:r>
            <a:endParaRPr lang="zh-CN" alt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endParaRPr>
          </a:p>
        </p:txBody>
      </p:sp>
      <p:sp>
        <p:nvSpPr>
          <p:cNvPr id="100" name="文本框 99"/>
          <p:cNvSpPr txBox="1"/>
          <p:nvPr/>
        </p:nvSpPr>
        <p:spPr>
          <a:xfrm>
            <a:off x="2640965" y="2416175"/>
            <a:ext cx="5080000" cy="460375"/>
          </a:xfrm>
          <a:prstGeom prst="rect">
            <a:avLst/>
          </a:prstGeom>
          <a:noFill/>
          <a:ln w="9525">
            <a:noFill/>
          </a:ln>
        </p:spPr>
        <p:txBody>
          <a:bodyPr>
            <a:spAutoFit/>
          </a:bodyPr>
          <a:p>
            <a:pPr marL="0" indent="0" algn="l"/>
            <a:r>
              <a:rPr lang="zh-CN" sz="2400" b="1">
                <a:solidFill>
                  <a:schemeClr val="accent2">
                    <a:lumMod val="75000"/>
                  </a:schemeClr>
                </a:solidFill>
                <a:cs typeface="宋体" charset="0"/>
              </a:rPr>
              <a:t>“单一科目”教学活动的局限性</a:t>
            </a:r>
            <a:endParaRPr lang="zh-CN" altLang="en-US" sz="2400" b="1">
              <a:solidFill>
                <a:schemeClr val="accent2">
                  <a:lumMod val="75000"/>
                </a:schemeClr>
              </a:solidFill>
              <a:cs typeface="宋体" charset="0"/>
            </a:endParaRPr>
          </a:p>
        </p:txBody>
      </p:sp>
      <p:sp>
        <p:nvSpPr>
          <p:cNvPr id="67" name="圆角矩形 66"/>
          <p:cNvSpPr/>
          <p:nvPr>
            <p:custDataLst>
              <p:tags r:id="rId1"/>
            </p:custDataLst>
          </p:nvPr>
        </p:nvSpPr>
        <p:spPr>
          <a:xfrm>
            <a:off x="6786245" y="3233420"/>
            <a:ext cx="1940560" cy="2597150"/>
          </a:xfrm>
          <a:prstGeom prst="roundRect">
            <a:avLst>
              <a:gd name="adj" fmla="val 6452"/>
            </a:avLst>
          </a:prstGeom>
          <a:noFill/>
          <a:ln>
            <a:gradFill>
              <a:gsLst>
                <a:gs pos="22000">
                  <a:srgbClr val="026CD4">
                    <a:alpha val="10000"/>
                  </a:srgbClr>
                </a:gs>
                <a:gs pos="100000">
                  <a:srgbClr val="026CD4"/>
                </a:gs>
              </a:gsLst>
              <a:lin ang="16200000" scaled="1"/>
            </a:gradFill>
          </a:ln>
          <a:effectLst/>
        </p:spPr>
        <p:style>
          <a:lnRef idx="2">
            <a:srgbClr val="026CD4">
              <a:shade val="50000"/>
            </a:srgbClr>
          </a:lnRef>
          <a:fillRef idx="1">
            <a:srgbClr val="026CD4"/>
          </a:fillRef>
          <a:effectRef idx="0">
            <a:srgbClr val="026CD4"/>
          </a:effectRef>
          <a:fontRef idx="minor">
            <a:srgbClr val="FFFFFF"/>
          </a:fontRef>
        </p:style>
        <p:txBody>
          <a:bodyPr vertOverflow="overflow" horzOverflow="overflow" vert="horz" wrap="square" numCol="1" spcCol="0" rtlCol="0" fromWordArt="0" anchor="ctr" anchorCtr="0" forceAA="0" compatLnSpc="1">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lvl="0" algn="ctr">
              <a:buClrTx/>
              <a:buSzTx/>
              <a:buFontTx/>
            </a:pPr>
            <a:endParaRPr lang="zh-CN" altLang="en-US">
              <a:ln w="15875">
                <a:gradFill>
                  <a:gsLst>
                    <a:gs pos="0">
                      <a:srgbClr val="9A0003"/>
                    </a:gs>
                    <a:gs pos="100000">
                      <a:srgbClr val="9A0003"/>
                    </a:gs>
                  </a:gsLst>
                  <a:lin ang="5400000" scaled="1"/>
                </a:gradFill>
              </a:ln>
              <a:sym typeface="微软雅黑"/>
            </a:endParaRPr>
          </a:p>
        </p:txBody>
      </p:sp>
      <p:cxnSp>
        <p:nvCxnSpPr>
          <p:cNvPr id="68" name="直接连接符 67"/>
          <p:cNvCxnSpPr/>
          <p:nvPr>
            <p:custDataLst>
              <p:tags r:id="rId2"/>
            </p:custDataLst>
          </p:nvPr>
        </p:nvCxnSpPr>
        <p:spPr>
          <a:xfrm>
            <a:off x="8481060" y="5756910"/>
            <a:ext cx="102235" cy="0"/>
          </a:xfrm>
          <a:prstGeom prst="line">
            <a:avLst/>
          </a:prstGeom>
          <a:ln w="25400">
            <a:solidFill>
              <a:srgbClr val="026CD4"/>
            </a:solidFill>
          </a:ln>
        </p:spPr>
        <p:style>
          <a:lnRef idx="1">
            <a:srgbClr val="026CD4"/>
          </a:lnRef>
          <a:fillRef idx="0">
            <a:srgbClr val="026CD4"/>
          </a:fillRef>
          <a:effectRef idx="0">
            <a:srgbClr val="026CD4"/>
          </a:effectRef>
          <a:fontRef idx="minor">
            <a:srgbClr val="000000"/>
          </a:fontRef>
        </p:style>
      </p:cxnSp>
      <p:sp>
        <p:nvSpPr>
          <p:cNvPr id="69" name="同侧圆角矩形 68"/>
          <p:cNvSpPr/>
          <p:nvPr>
            <p:custDataLst>
              <p:tags r:id="rId3"/>
            </p:custDataLst>
          </p:nvPr>
        </p:nvSpPr>
        <p:spPr>
          <a:xfrm>
            <a:off x="6781165" y="3214370"/>
            <a:ext cx="1945640" cy="706755"/>
          </a:xfrm>
          <a:prstGeom prst="round2SameRect">
            <a:avLst>
              <a:gd name="adj1" fmla="val 18444"/>
              <a:gd name="adj2" fmla="val 0"/>
            </a:avLst>
          </a:prstGeom>
          <a:gradFill>
            <a:gsLst>
              <a:gs pos="5000">
                <a:srgbClr val="026CD4">
                  <a:lumMod val="20000"/>
                  <a:lumOff val="80000"/>
                </a:srgbClr>
              </a:gs>
              <a:gs pos="100000">
                <a:srgbClr val="008BFF"/>
              </a:gs>
            </a:gsLst>
            <a:lin ang="0" scaled="0"/>
          </a:gra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p>
        </p:txBody>
      </p:sp>
      <p:sp>
        <p:nvSpPr>
          <p:cNvPr id="70" name="文本框 69"/>
          <p:cNvSpPr txBox="1"/>
          <p:nvPr>
            <p:custDataLst>
              <p:tags r:id="rId4"/>
            </p:custDataLst>
          </p:nvPr>
        </p:nvSpPr>
        <p:spPr>
          <a:xfrm>
            <a:off x="6906260" y="3954780"/>
            <a:ext cx="1851660" cy="1952625"/>
          </a:xfrm>
          <a:prstGeom prst="rect">
            <a:avLst/>
          </a:prstGeom>
          <a:noFill/>
        </p:spPr>
        <p:txBody>
          <a:bodyPr wrap="square" bIns="0" rtlCol="0"/>
          <a:p>
            <a:pPr algn="l"/>
            <a:r>
              <a:rPr lang="zh-CN" altLang="en-US" spc="300">
                <a:solidFill>
                  <a:srgbClr val="008BFF">
                    <a:lumMod val="50000"/>
                  </a:srgbClr>
                </a:solidFill>
                <a:uFillTx/>
                <a:latin typeface="思源黑体 CN Bold" panose="020B0800000000000000" charset="-122"/>
                <a:ea typeface="思源黑体 CN Bold" panose="020B0800000000000000" charset="-122"/>
              </a:rPr>
              <a:t>这类教育活动是以教师为中心设计教育活动的，幼儿学习的自主性、主动性等难以发挥。</a:t>
            </a:r>
            <a:endParaRPr lang="zh-CN" altLang="en-US" spc="300">
              <a:solidFill>
                <a:srgbClr val="008BFF">
                  <a:lumMod val="50000"/>
                </a:srgbClr>
              </a:solidFill>
              <a:uFillTx/>
              <a:latin typeface="思源黑体 CN Bold" panose="020B0800000000000000" charset="-122"/>
              <a:ea typeface="思源黑体 CN Bold" panose="020B0800000000000000" charset="-122"/>
            </a:endParaRPr>
          </a:p>
        </p:txBody>
      </p:sp>
      <p:sp>
        <p:nvSpPr>
          <p:cNvPr id="71" name="文本框 70"/>
          <p:cNvSpPr txBox="1"/>
          <p:nvPr>
            <p:custDataLst>
              <p:tags r:id="rId5"/>
            </p:custDataLst>
          </p:nvPr>
        </p:nvSpPr>
        <p:spPr>
          <a:xfrm>
            <a:off x="6416040" y="3021330"/>
            <a:ext cx="1242695" cy="951865"/>
          </a:xfrm>
          <a:prstGeom prst="rect">
            <a:avLst/>
          </a:prstGeom>
          <a:noFill/>
        </p:spPr>
        <p:txBody>
          <a:bodyPr wrap="square" bIns="0" rtlCol="0">
            <a:normAutofit/>
          </a:bodyPr>
          <a:p>
            <a:pPr algn="ctr"/>
            <a:r>
              <a:rPr lang="en-US" altLang="zh-CN" sz="3600" i="1" spc="300">
                <a:solidFill>
                  <a:srgbClr val="026CD4">
                    <a:lumMod val="75000"/>
                  </a:srgbClr>
                </a:solidFill>
                <a:effectLst>
                  <a:outerShdw blurRad="50800" dist="38100" dir="2700000" algn="tl" rotWithShape="0">
                    <a:srgbClr val="FFFFFF">
                      <a:lumMod val="50000"/>
                      <a:alpha val="40000"/>
                    </a:srgbClr>
                  </a:outerShdw>
                </a:effectLst>
                <a:uFillTx/>
                <a:latin typeface="思源黑体 CN Bold" panose="020B0800000000000000" charset="-122"/>
                <a:ea typeface="思源黑体 CN Bold" panose="020B0800000000000000" charset="-122"/>
              </a:rPr>
              <a:t>3</a:t>
            </a:r>
            <a:endParaRPr lang="en-US" altLang="zh-CN" sz="3600" i="1" spc="300">
              <a:solidFill>
                <a:srgbClr val="026CD4">
                  <a:lumMod val="75000"/>
                </a:srgbClr>
              </a:solidFill>
              <a:effectLst>
                <a:outerShdw blurRad="50800" dist="38100" dir="2700000" algn="tl" rotWithShape="0">
                  <a:srgbClr val="FFFFFF">
                    <a:lumMod val="50000"/>
                    <a:alpha val="40000"/>
                  </a:srgbClr>
                </a:outerShdw>
              </a:effectLst>
              <a:uFillTx/>
              <a:latin typeface="思源黑体 CN Bold" panose="020B0800000000000000" charset="-122"/>
              <a:ea typeface="思源黑体 CN Bold" panose="020B0800000000000000" charset="-122"/>
            </a:endParaRPr>
          </a:p>
        </p:txBody>
      </p:sp>
      <p:pic>
        <p:nvPicPr>
          <p:cNvPr id="103" name="图片 102" descr="343538343130363b343538383237393bd7cabdf0"/>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8129905" y="3298190"/>
            <a:ext cx="453390" cy="453390"/>
          </a:xfrm>
          <a:prstGeom prst="rect">
            <a:avLst/>
          </a:prstGeom>
        </p:spPr>
      </p:pic>
      <p:sp>
        <p:nvSpPr>
          <p:cNvPr id="13" name="圆角矩形 12"/>
          <p:cNvSpPr/>
          <p:nvPr>
            <p:custDataLst>
              <p:tags r:id="rId9"/>
            </p:custDataLst>
          </p:nvPr>
        </p:nvSpPr>
        <p:spPr>
          <a:xfrm>
            <a:off x="737235" y="3233420"/>
            <a:ext cx="1940560" cy="2597150"/>
          </a:xfrm>
          <a:prstGeom prst="roundRect">
            <a:avLst>
              <a:gd name="adj" fmla="val 6452"/>
            </a:avLst>
          </a:prstGeom>
          <a:noFill/>
          <a:ln>
            <a:gradFill>
              <a:gsLst>
                <a:gs pos="22000">
                  <a:srgbClr val="026CD4">
                    <a:alpha val="10000"/>
                  </a:srgbClr>
                </a:gs>
                <a:gs pos="100000">
                  <a:srgbClr val="026CD4"/>
                </a:gs>
              </a:gsLst>
              <a:lin ang="16200000" scaled="1"/>
            </a:gradFill>
          </a:ln>
          <a:effectLst/>
        </p:spPr>
        <p:style>
          <a:lnRef idx="2">
            <a:srgbClr val="026CD4">
              <a:shade val="50000"/>
            </a:srgbClr>
          </a:lnRef>
          <a:fillRef idx="1">
            <a:srgbClr val="026CD4"/>
          </a:fillRef>
          <a:effectRef idx="0">
            <a:srgbClr val="026CD4"/>
          </a:effectRef>
          <a:fontRef idx="minor">
            <a:srgbClr val="FFFFFF"/>
          </a:fontRef>
        </p:style>
        <p:txBody>
          <a:bodyPr vertOverflow="overflow" horzOverflow="overflow" vert="horz" wrap="square" numCol="1" spcCol="0" rtlCol="0" fromWordArt="0" anchor="ctr" anchorCtr="0" forceAA="0" compatLnSpc="1">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lvl="0" algn="ctr">
              <a:buClrTx/>
              <a:buSzTx/>
              <a:buFontTx/>
            </a:pPr>
            <a:endParaRPr lang="zh-CN" altLang="en-US">
              <a:ln w="15875">
                <a:gradFill>
                  <a:gsLst>
                    <a:gs pos="0">
                      <a:srgbClr val="9A0003"/>
                    </a:gs>
                    <a:gs pos="100000">
                      <a:srgbClr val="9A0003"/>
                    </a:gs>
                  </a:gsLst>
                  <a:lin ang="5400000" scaled="1"/>
                </a:gradFill>
              </a:ln>
              <a:sym typeface="微软雅黑"/>
            </a:endParaRPr>
          </a:p>
        </p:txBody>
      </p:sp>
      <p:cxnSp>
        <p:nvCxnSpPr>
          <p:cNvPr id="23" name="直接连接符 22"/>
          <p:cNvCxnSpPr/>
          <p:nvPr>
            <p:custDataLst>
              <p:tags r:id="rId10"/>
            </p:custDataLst>
          </p:nvPr>
        </p:nvCxnSpPr>
        <p:spPr>
          <a:xfrm>
            <a:off x="2432050" y="5756910"/>
            <a:ext cx="102235" cy="0"/>
          </a:xfrm>
          <a:prstGeom prst="line">
            <a:avLst/>
          </a:prstGeom>
          <a:ln w="25400">
            <a:solidFill>
              <a:srgbClr val="026CD4"/>
            </a:solidFill>
          </a:ln>
        </p:spPr>
        <p:style>
          <a:lnRef idx="1">
            <a:srgbClr val="026CD4"/>
          </a:lnRef>
          <a:fillRef idx="0">
            <a:srgbClr val="026CD4"/>
          </a:fillRef>
          <a:effectRef idx="0">
            <a:srgbClr val="026CD4"/>
          </a:effectRef>
          <a:fontRef idx="minor">
            <a:srgbClr val="000000"/>
          </a:fontRef>
        </p:style>
      </p:cxnSp>
      <p:sp>
        <p:nvSpPr>
          <p:cNvPr id="54" name="同侧圆角矩形 53"/>
          <p:cNvSpPr/>
          <p:nvPr>
            <p:custDataLst>
              <p:tags r:id="rId11"/>
            </p:custDataLst>
          </p:nvPr>
        </p:nvSpPr>
        <p:spPr>
          <a:xfrm>
            <a:off x="732155" y="3214370"/>
            <a:ext cx="1945640" cy="706755"/>
          </a:xfrm>
          <a:prstGeom prst="round2SameRect">
            <a:avLst>
              <a:gd name="adj1" fmla="val 18444"/>
              <a:gd name="adj2" fmla="val 0"/>
            </a:avLst>
          </a:prstGeom>
          <a:gradFill>
            <a:gsLst>
              <a:gs pos="5000">
                <a:srgbClr val="026CD4">
                  <a:lumMod val="20000"/>
                  <a:lumOff val="80000"/>
                </a:srgbClr>
              </a:gs>
              <a:gs pos="100000">
                <a:srgbClr val="63B8F1"/>
              </a:gs>
            </a:gsLst>
            <a:lin ang="0" scaled="0"/>
          </a:gra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p>
        </p:txBody>
      </p:sp>
      <p:sp>
        <p:nvSpPr>
          <p:cNvPr id="55" name="文本框 54"/>
          <p:cNvSpPr txBox="1"/>
          <p:nvPr>
            <p:custDataLst>
              <p:tags r:id="rId12"/>
            </p:custDataLst>
          </p:nvPr>
        </p:nvSpPr>
        <p:spPr>
          <a:xfrm>
            <a:off x="844550" y="3980815"/>
            <a:ext cx="1801495" cy="1814195"/>
          </a:xfrm>
          <a:prstGeom prst="rect">
            <a:avLst/>
          </a:prstGeom>
          <a:noFill/>
        </p:spPr>
        <p:txBody>
          <a:bodyPr wrap="square" bIns="0" rtlCol="0"/>
          <a:p>
            <a:pPr algn="l"/>
            <a:r>
              <a:rPr lang="zh-CN" altLang="en-US" spc="300">
                <a:solidFill>
                  <a:srgbClr val="008BFF">
                    <a:lumMod val="50000"/>
                  </a:srgbClr>
                </a:solidFill>
                <a:uFillTx/>
                <a:latin typeface="思源黑体 CN Bold" panose="020B0800000000000000" charset="-122"/>
                <a:ea typeface="思源黑体 CN Bold" panose="020B0800000000000000" charset="-122"/>
              </a:rPr>
              <a:t>这类教育活动难以在真正意义上满足每个幼儿的兴趣和需要。</a:t>
            </a:r>
            <a:endParaRPr lang="zh-CN" altLang="en-US" spc="300">
              <a:solidFill>
                <a:srgbClr val="008BFF">
                  <a:lumMod val="50000"/>
                </a:srgbClr>
              </a:solidFill>
              <a:uFillTx/>
              <a:latin typeface="思源黑体 CN Bold" panose="020B0800000000000000" charset="-122"/>
              <a:ea typeface="思源黑体 CN Bold" panose="020B0800000000000000" charset="-122"/>
            </a:endParaRPr>
          </a:p>
        </p:txBody>
      </p:sp>
      <p:sp>
        <p:nvSpPr>
          <p:cNvPr id="56" name="文本框 55"/>
          <p:cNvSpPr txBox="1"/>
          <p:nvPr>
            <p:custDataLst>
              <p:tags r:id="rId13"/>
            </p:custDataLst>
          </p:nvPr>
        </p:nvSpPr>
        <p:spPr>
          <a:xfrm>
            <a:off x="367030" y="3021330"/>
            <a:ext cx="1242695" cy="951865"/>
          </a:xfrm>
          <a:prstGeom prst="rect">
            <a:avLst/>
          </a:prstGeom>
          <a:noFill/>
        </p:spPr>
        <p:txBody>
          <a:bodyPr wrap="square" bIns="0" rtlCol="0">
            <a:normAutofit/>
          </a:bodyPr>
          <a:p>
            <a:pPr algn="ctr"/>
            <a:r>
              <a:rPr lang="en-US" altLang="zh-CN" sz="3600" i="1" spc="300">
                <a:solidFill>
                  <a:srgbClr val="026CD4">
                    <a:lumMod val="75000"/>
                  </a:srgbClr>
                </a:solidFill>
                <a:effectLst>
                  <a:outerShdw blurRad="50800" dist="38100" dir="2700000" algn="tl" rotWithShape="0">
                    <a:srgbClr val="FFFFFF">
                      <a:lumMod val="50000"/>
                      <a:alpha val="40000"/>
                    </a:srgbClr>
                  </a:outerShdw>
                </a:effectLst>
                <a:uFillTx/>
                <a:latin typeface="思源黑体 CN Bold" panose="020B0800000000000000" charset="-122"/>
                <a:ea typeface="思源黑体 CN Bold" panose="020B0800000000000000" charset="-122"/>
              </a:rPr>
              <a:t>1</a:t>
            </a:r>
            <a:endParaRPr lang="en-US" altLang="zh-CN" sz="3600" i="1" spc="300">
              <a:solidFill>
                <a:srgbClr val="026CD4">
                  <a:lumMod val="75000"/>
                </a:srgbClr>
              </a:solidFill>
              <a:effectLst>
                <a:outerShdw blurRad="50800" dist="38100" dir="2700000" algn="tl" rotWithShape="0">
                  <a:srgbClr val="FFFFFF">
                    <a:lumMod val="50000"/>
                    <a:alpha val="40000"/>
                  </a:srgbClr>
                </a:outerShdw>
              </a:effectLst>
              <a:uFillTx/>
              <a:latin typeface="思源黑体 CN Bold" panose="020B0800000000000000" charset="-122"/>
              <a:ea typeface="思源黑体 CN Bold" panose="020B0800000000000000" charset="-122"/>
            </a:endParaRPr>
          </a:p>
        </p:txBody>
      </p:sp>
      <p:pic>
        <p:nvPicPr>
          <p:cNvPr id="104" name="图片 103" descr="343538343130363b343538383238373bd2f4c1bf"/>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2073275" y="3324860"/>
            <a:ext cx="461010" cy="461010"/>
          </a:xfrm>
          <a:prstGeom prst="rect">
            <a:avLst/>
          </a:prstGeom>
        </p:spPr>
      </p:pic>
      <p:sp>
        <p:nvSpPr>
          <p:cNvPr id="60" name="圆角矩形 59"/>
          <p:cNvSpPr/>
          <p:nvPr>
            <p:custDataLst>
              <p:tags r:id="rId17"/>
            </p:custDataLst>
          </p:nvPr>
        </p:nvSpPr>
        <p:spPr>
          <a:xfrm>
            <a:off x="3761740" y="3233420"/>
            <a:ext cx="1940560" cy="2597150"/>
          </a:xfrm>
          <a:prstGeom prst="roundRect">
            <a:avLst>
              <a:gd name="adj" fmla="val 6452"/>
            </a:avLst>
          </a:prstGeom>
          <a:noFill/>
          <a:ln>
            <a:gradFill>
              <a:gsLst>
                <a:gs pos="22000">
                  <a:srgbClr val="026CD4">
                    <a:alpha val="10000"/>
                  </a:srgbClr>
                </a:gs>
                <a:gs pos="100000">
                  <a:srgbClr val="026CD4"/>
                </a:gs>
              </a:gsLst>
              <a:lin ang="16200000" scaled="1"/>
            </a:gradFill>
          </a:ln>
          <a:effectLst/>
        </p:spPr>
        <p:style>
          <a:lnRef idx="2">
            <a:srgbClr val="026CD4">
              <a:shade val="50000"/>
            </a:srgbClr>
          </a:lnRef>
          <a:fillRef idx="1">
            <a:srgbClr val="026CD4"/>
          </a:fillRef>
          <a:effectRef idx="0">
            <a:srgbClr val="026CD4"/>
          </a:effectRef>
          <a:fontRef idx="minor">
            <a:srgbClr val="FFFFFF"/>
          </a:fontRef>
        </p:style>
        <p:txBody>
          <a:bodyPr vertOverflow="overflow" horzOverflow="overflow" vert="horz" wrap="square" numCol="1" spcCol="0" rtlCol="0" fromWordArt="0" anchor="ctr" anchorCtr="0" forceAA="0" compatLnSpc="1">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lvl="0" algn="ctr">
              <a:buClrTx/>
              <a:buSzTx/>
              <a:buFontTx/>
            </a:pPr>
            <a:endParaRPr lang="zh-CN" altLang="en-US">
              <a:ln w="15875">
                <a:gradFill>
                  <a:gsLst>
                    <a:gs pos="0">
                      <a:srgbClr val="9A0003"/>
                    </a:gs>
                    <a:gs pos="100000">
                      <a:srgbClr val="9A0003"/>
                    </a:gs>
                  </a:gsLst>
                  <a:lin ang="5400000" scaled="1"/>
                </a:gradFill>
              </a:ln>
              <a:sym typeface="微软雅黑"/>
            </a:endParaRPr>
          </a:p>
        </p:txBody>
      </p:sp>
      <p:cxnSp>
        <p:nvCxnSpPr>
          <p:cNvPr id="61" name="直接连接符 60"/>
          <p:cNvCxnSpPr/>
          <p:nvPr>
            <p:custDataLst>
              <p:tags r:id="rId18"/>
            </p:custDataLst>
          </p:nvPr>
        </p:nvCxnSpPr>
        <p:spPr>
          <a:xfrm>
            <a:off x="5456555" y="5756910"/>
            <a:ext cx="102235" cy="0"/>
          </a:xfrm>
          <a:prstGeom prst="line">
            <a:avLst/>
          </a:prstGeom>
          <a:ln w="25400">
            <a:solidFill>
              <a:srgbClr val="026CD4"/>
            </a:solidFill>
          </a:ln>
        </p:spPr>
        <p:style>
          <a:lnRef idx="1">
            <a:srgbClr val="026CD4"/>
          </a:lnRef>
          <a:fillRef idx="0">
            <a:srgbClr val="026CD4"/>
          </a:fillRef>
          <a:effectRef idx="0">
            <a:srgbClr val="026CD4"/>
          </a:effectRef>
          <a:fontRef idx="minor">
            <a:srgbClr val="000000"/>
          </a:fontRef>
        </p:style>
      </p:cxnSp>
      <p:sp>
        <p:nvSpPr>
          <p:cNvPr id="62" name="同侧圆角矩形 61"/>
          <p:cNvSpPr/>
          <p:nvPr>
            <p:custDataLst>
              <p:tags r:id="rId19"/>
            </p:custDataLst>
          </p:nvPr>
        </p:nvSpPr>
        <p:spPr>
          <a:xfrm>
            <a:off x="3756660" y="3214370"/>
            <a:ext cx="1945640" cy="706755"/>
          </a:xfrm>
          <a:prstGeom prst="round2SameRect">
            <a:avLst>
              <a:gd name="adj1" fmla="val 18444"/>
              <a:gd name="adj2" fmla="val 0"/>
            </a:avLst>
          </a:prstGeom>
          <a:gradFill>
            <a:gsLst>
              <a:gs pos="5000">
                <a:srgbClr val="026CD4">
                  <a:lumMod val="20000"/>
                  <a:lumOff val="80000"/>
                </a:srgbClr>
              </a:gs>
              <a:gs pos="100000">
                <a:srgbClr val="007ADD">
                  <a:lumMod val="60000"/>
                  <a:lumOff val="40000"/>
                </a:srgbClr>
              </a:gs>
            </a:gsLst>
            <a:lin ang="0" scaled="0"/>
          </a:gra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p>
        </p:txBody>
      </p:sp>
      <p:sp>
        <p:nvSpPr>
          <p:cNvPr id="63" name="文本框 62"/>
          <p:cNvSpPr txBox="1"/>
          <p:nvPr>
            <p:custDataLst>
              <p:tags r:id="rId20"/>
            </p:custDataLst>
          </p:nvPr>
        </p:nvSpPr>
        <p:spPr>
          <a:xfrm>
            <a:off x="3869055" y="4017010"/>
            <a:ext cx="1826260" cy="1591310"/>
          </a:xfrm>
          <a:prstGeom prst="rect">
            <a:avLst/>
          </a:prstGeom>
          <a:noFill/>
        </p:spPr>
        <p:txBody>
          <a:bodyPr wrap="square" bIns="0" rtlCol="0"/>
          <a:p>
            <a:pPr algn="l"/>
            <a:r>
              <a:rPr lang="zh-CN" altLang="en-US" spc="300">
                <a:solidFill>
                  <a:srgbClr val="008BFF">
                    <a:lumMod val="50000"/>
                  </a:srgbClr>
                </a:solidFill>
                <a:uFillTx/>
                <a:latin typeface="思源黑体 CN Bold" panose="020B0800000000000000" charset="-122"/>
                <a:ea typeface="思源黑体 CN Bold" panose="020B0800000000000000" charset="-122"/>
              </a:rPr>
              <a:t>这类教育活动主要关注的是知识和技能，较少顾及情感、态度和人格等。</a:t>
            </a:r>
            <a:endParaRPr lang="zh-CN" altLang="en-US" spc="300">
              <a:solidFill>
                <a:srgbClr val="008BFF">
                  <a:lumMod val="50000"/>
                </a:srgbClr>
              </a:solidFill>
              <a:uFillTx/>
              <a:latin typeface="思源黑体 CN Bold" panose="020B0800000000000000" charset="-122"/>
              <a:ea typeface="思源黑体 CN Bold" panose="020B0800000000000000" charset="-122"/>
            </a:endParaRPr>
          </a:p>
        </p:txBody>
      </p:sp>
      <p:sp>
        <p:nvSpPr>
          <p:cNvPr id="64" name="文本框 63"/>
          <p:cNvSpPr txBox="1"/>
          <p:nvPr>
            <p:custDataLst>
              <p:tags r:id="rId21"/>
            </p:custDataLst>
          </p:nvPr>
        </p:nvSpPr>
        <p:spPr>
          <a:xfrm>
            <a:off x="3391535" y="3021330"/>
            <a:ext cx="1242695" cy="951865"/>
          </a:xfrm>
          <a:prstGeom prst="rect">
            <a:avLst/>
          </a:prstGeom>
          <a:noFill/>
        </p:spPr>
        <p:txBody>
          <a:bodyPr wrap="square" bIns="0" rtlCol="0">
            <a:normAutofit/>
          </a:bodyPr>
          <a:p>
            <a:pPr algn="ctr"/>
            <a:r>
              <a:rPr lang="en-US" altLang="zh-CN" sz="3600" i="1" spc="300">
                <a:solidFill>
                  <a:srgbClr val="026CD4">
                    <a:lumMod val="75000"/>
                  </a:srgbClr>
                </a:solidFill>
                <a:effectLst>
                  <a:outerShdw blurRad="50800" dist="38100" dir="2700000" algn="tl" rotWithShape="0">
                    <a:srgbClr val="FFFFFF">
                      <a:lumMod val="50000"/>
                      <a:alpha val="40000"/>
                    </a:srgbClr>
                  </a:outerShdw>
                </a:effectLst>
                <a:uFillTx/>
                <a:latin typeface="思源黑体 CN Bold" panose="020B0800000000000000" charset="-122"/>
                <a:ea typeface="思源黑体 CN Bold" panose="020B0800000000000000" charset="-122"/>
              </a:rPr>
              <a:t>2</a:t>
            </a:r>
            <a:endParaRPr lang="en-US" altLang="zh-CN" sz="3600" i="1" spc="300">
              <a:solidFill>
                <a:srgbClr val="026CD4">
                  <a:lumMod val="75000"/>
                </a:srgbClr>
              </a:solidFill>
              <a:effectLst>
                <a:outerShdw blurRad="50800" dist="38100" dir="2700000" algn="tl" rotWithShape="0">
                  <a:srgbClr val="FFFFFF">
                    <a:lumMod val="50000"/>
                    <a:alpha val="40000"/>
                  </a:srgbClr>
                </a:outerShdw>
              </a:effectLst>
              <a:uFillTx/>
              <a:latin typeface="思源黑体 CN Bold" panose="020B0800000000000000" charset="-122"/>
              <a:ea typeface="思源黑体 CN Bold" panose="020B0800000000000000" charset="-122"/>
            </a:endParaRPr>
          </a:p>
        </p:txBody>
      </p:sp>
      <p:pic>
        <p:nvPicPr>
          <p:cNvPr id="105" name="图片 104" descr="343538343130363b343538383238393bc1b4bdd3"/>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5095240" y="3298190"/>
            <a:ext cx="463550" cy="463550"/>
          </a:xfrm>
          <a:prstGeom prst="rect">
            <a:avLst/>
          </a:prstGeom>
        </p:spPr>
      </p:pic>
      <p:sp>
        <p:nvSpPr>
          <p:cNvPr id="76" name="圆角矩形 75"/>
          <p:cNvSpPr/>
          <p:nvPr>
            <p:custDataLst>
              <p:tags r:id="rId25"/>
            </p:custDataLst>
          </p:nvPr>
        </p:nvSpPr>
        <p:spPr>
          <a:xfrm>
            <a:off x="9810750" y="3233420"/>
            <a:ext cx="1940560" cy="2597150"/>
          </a:xfrm>
          <a:prstGeom prst="roundRect">
            <a:avLst>
              <a:gd name="adj" fmla="val 6452"/>
            </a:avLst>
          </a:prstGeom>
          <a:noFill/>
          <a:ln>
            <a:gradFill>
              <a:gsLst>
                <a:gs pos="22000">
                  <a:srgbClr val="026CD4">
                    <a:alpha val="10000"/>
                  </a:srgbClr>
                </a:gs>
                <a:gs pos="100000">
                  <a:srgbClr val="026CD4"/>
                </a:gs>
              </a:gsLst>
              <a:lin ang="16200000" scaled="1"/>
            </a:gradFill>
          </a:ln>
          <a:effectLst/>
        </p:spPr>
        <p:style>
          <a:lnRef idx="2">
            <a:srgbClr val="026CD4">
              <a:shade val="50000"/>
            </a:srgbClr>
          </a:lnRef>
          <a:fillRef idx="1">
            <a:srgbClr val="026CD4"/>
          </a:fillRef>
          <a:effectRef idx="0">
            <a:srgbClr val="026CD4"/>
          </a:effectRef>
          <a:fontRef idx="minor">
            <a:srgbClr val="FFFFFF"/>
          </a:fontRef>
        </p:style>
        <p:txBody>
          <a:bodyPr vertOverflow="overflow" horzOverflow="overflow" vert="horz" wrap="square" numCol="1" spcCol="0" rtlCol="0" fromWordArt="0" anchor="ctr" anchorCtr="0" forceAA="0" compatLnSpc="1">
            <a:noAutofit/>
          </a:bodyPr>
          <a:lstStyle>
            <a:defPPr>
              <a:defRPr lang="zh-CN">
                <a:solidFill>
                  <a:srgbClr val="FFFFFF"/>
                </a:solidFill>
              </a:defRPr>
            </a:defPPr>
            <a:lvl1pPr marL="0" algn="l" defTabSz="914400" rtl="0" eaLnBrk="1" latinLnBrk="0" hangingPunct="1">
              <a:defRPr sz="1800" kern="1200">
                <a:solidFill>
                  <a:srgbClr val="FFFFFF"/>
                </a:solidFill>
                <a:latin typeface="Arial" panose="020B0604020202020204" pitchFamily="34" charset="0"/>
                <a:ea typeface="微软雅黑"/>
                <a:cs typeface="+mn-ea"/>
              </a:defRPr>
            </a:lvl1pPr>
            <a:lvl2pPr marL="457200" algn="l" defTabSz="914400" rtl="0" eaLnBrk="1" latinLnBrk="0" hangingPunct="1">
              <a:defRPr sz="1800" kern="1200">
                <a:solidFill>
                  <a:srgbClr val="FFFFFF"/>
                </a:solidFill>
                <a:latin typeface="Arial" panose="020B0604020202020204" pitchFamily="34" charset="0"/>
                <a:ea typeface="微软雅黑"/>
                <a:cs typeface="+mn-ea"/>
              </a:defRPr>
            </a:lvl2pPr>
            <a:lvl3pPr marL="914400" algn="l" defTabSz="914400" rtl="0" eaLnBrk="1" latinLnBrk="0" hangingPunct="1">
              <a:defRPr sz="1800" kern="1200">
                <a:solidFill>
                  <a:srgbClr val="FFFFFF"/>
                </a:solidFill>
                <a:latin typeface="Arial" panose="020B0604020202020204" pitchFamily="34" charset="0"/>
                <a:ea typeface="微软雅黑"/>
                <a:cs typeface="+mn-ea"/>
              </a:defRPr>
            </a:lvl3pPr>
            <a:lvl4pPr marL="1371600" algn="l" defTabSz="914400" rtl="0" eaLnBrk="1" latinLnBrk="0" hangingPunct="1">
              <a:defRPr sz="1800" kern="1200">
                <a:solidFill>
                  <a:srgbClr val="FFFFFF"/>
                </a:solidFill>
                <a:latin typeface="Arial" panose="020B0604020202020204" pitchFamily="34" charset="0"/>
                <a:ea typeface="微软雅黑"/>
                <a:cs typeface="+mn-ea"/>
              </a:defRPr>
            </a:lvl4pPr>
            <a:lvl5pPr marL="1828800" algn="l" defTabSz="914400" rtl="0" eaLnBrk="1" latinLnBrk="0" hangingPunct="1">
              <a:defRPr sz="1800" kern="1200">
                <a:solidFill>
                  <a:srgbClr val="FFFFFF"/>
                </a:solidFill>
                <a:latin typeface="Arial" panose="020B0604020202020204" pitchFamily="34" charset="0"/>
                <a:ea typeface="微软雅黑"/>
                <a:cs typeface="+mn-ea"/>
              </a:defRPr>
            </a:lvl5pPr>
            <a:lvl6pPr marL="2286000" algn="l" defTabSz="914400" rtl="0" eaLnBrk="1" latinLnBrk="0" hangingPunct="1">
              <a:defRPr sz="1800" kern="1200">
                <a:solidFill>
                  <a:srgbClr val="FFFFFF"/>
                </a:solidFill>
                <a:latin typeface="Arial" panose="020B0604020202020204" pitchFamily="34" charset="0"/>
                <a:ea typeface="微软雅黑"/>
                <a:cs typeface="+mn-ea"/>
              </a:defRPr>
            </a:lvl6pPr>
            <a:lvl7pPr marL="2743200" algn="l" defTabSz="914400" rtl="0" eaLnBrk="1" latinLnBrk="0" hangingPunct="1">
              <a:defRPr sz="1800" kern="1200">
                <a:solidFill>
                  <a:srgbClr val="FFFFFF"/>
                </a:solidFill>
                <a:latin typeface="Arial" panose="020B0604020202020204" pitchFamily="34" charset="0"/>
                <a:ea typeface="微软雅黑"/>
                <a:cs typeface="+mn-ea"/>
              </a:defRPr>
            </a:lvl7pPr>
            <a:lvl8pPr marL="3200400" algn="l" defTabSz="914400" rtl="0" eaLnBrk="1" latinLnBrk="0" hangingPunct="1">
              <a:defRPr sz="1800" kern="1200">
                <a:solidFill>
                  <a:srgbClr val="FFFFFF"/>
                </a:solidFill>
                <a:latin typeface="Arial" panose="020B0604020202020204" pitchFamily="34" charset="0"/>
                <a:ea typeface="微软雅黑"/>
                <a:cs typeface="+mn-ea"/>
              </a:defRPr>
            </a:lvl8pPr>
            <a:lvl9pPr marL="3657600" algn="l" defTabSz="914400" rtl="0" eaLnBrk="1" latinLnBrk="0" hangingPunct="1">
              <a:defRPr sz="1800" kern="1200">
                <a:solidFill>
                  <a:srgbClr val="FFFFFF"/>
                </a:solidFill>
                <a:latin typeface="Arial" panose="020B0604020202020204" pitchFamily="34" charset="0"/>
                <a:ea typeface="微软雅黑"/>
                <a:cs typeface="+mn-ea"/>
              </a:defRPr>
            </a:lvl9pPr>
          </a:lstStyle>
          <a:p>
            <a:pPr lvl="0" algn="ctr">
              <a:buClrTx/>
              <a:buSzTx/>
              <a:buFontTx/>
            </a:pPr>
            <a:endParaRPr lang="zh-CN" altLang="en-US">
              <a:ln w="15875">
                <a:gradFill>
                  <a:gsLst>
                    <a:gs pos="0">
                      <a:srgbClr val="9A0003"/>
                    </a:gs>
                    <a:gs pos="100000">
                      <a:srgbClr val="9A0003"/>
                    </a:gs>
                  </a:gsLst>
                  <a:lin ang="5400000" scaled="1"/>
                </a:gradFill>
              </a:ln>
              <a:sym typeface="微软雅黑"/>
            </a:endParaRPr>
          </a:p>
        </p:txBody>
      </p:sp>
      <p:cxnSp>
        <p:nvCxnSpPr>
          <p:cNvPr id="77" name="直接连接符 76"/>
          <p:cNvCxnSpPr/>
          <p:nvPr>
            <p:custDataLst>
              <p:tags r:id="rId26"/>
            </p:custDataLst>
          </p:nvPr>
        </p:nvCxnSpPr>
        <p:spPr>
          <a:xfrm>
            <a:off x="11505565" y="5756910"/>
            <a:ext cx="102235" cy="0"/>
          </a:xfrm>
          <a:prstGeom prst="line">
            <a:avLst/>
          </a:prstGeom>
          <a:ln w="25400">
            <a:solidFill>
              <a:srgbClr val="026CD4"/>
            </a:solidFill>
          </a:ln>
        </p:spPr>
        <p:style>
          <a:lnRef idx="1">
            <a:srgbClr val="026CD4"/>
          </a:lnRef>
          <a:fillRef idx="0">
            <a:srgbClr val="026CD4"/>
          </a:fillRef>
          <a:effectRef idx="0">
            <a:srgbClr val="026CD4"/>
          </a:effectRef>
          <a:fontRef idx="minor">
            <a:srgbClr val="000000"/>
          </a:fontRef>
        </p:style>
      </p:cxnSp>
      <p:sp>
        <p:nvSpPr>
          <p:cNvPr id="78" name="同侧圆角矩形 77"/>
          <p:cNvSpPr/>
          <p:nvPr>
            <p:custDataLst>
              <p:tags r:id="rId27"/>
            </p:custDataLst>
          </p:nvPr>
        </p:nvSpPr>
        <p:spPr>
          <a:xfrm>
            <a:off x="9805670" y="3214370"/>
            <a:ext cx="1945640" cy="706755"/>
          </a:xfrm>
          <a:prstGeom prst="round2SameRect">
            <a:avLst>
              <a:gd name="adj1" fmla="val 18444"/>
              <a:gd name="adj2" fmla="val 0"/>
            </a:avLst>
          </a:prstGeom>
          <a:gradFill>
            <a:gsLst>
              <a:gs pos="5000">
                <a:srgbClr val="026CD4">
                  <a:lumMod val="20000"/>
                  <a:lumOff val="80000"/>
                </a:srgbClr>
              </a:gs>
              <a:gs pos="100000">
                <a:srgbClr val="026CD4">
                  <a:lumMod val="60000"/>
                  <a:lumOff val="40000"/>
                </a:srgbClr>
              </a:gs>
            </a:gsLst>
            <a:lin ang="0" scaled="0"/>
          </a:gradFill>
          <a:ln>
            <a:noFill/>
          </a:ln>
        </p:spPr>
        <p:style>
          <a:lnRef idx="2">
            <a:srgbClr val="026CD4">
              <a:shade val="50000"/>
            </a:srgbClr>
          </a:lnRef>
          <a:fillRef idx="1">
            <a:srgbClr val="026CD4"/>
          </a:fillRef>
          <a:effectRef idx="0">
            <a:srgbClr val="026CD4"/>
          </a:effectRef>
          <a:fontRef idx="minor">
            <a:srgbClr val="FFFFFF"/>
          </a:fontRef>
        </p:style>
        <p:txBody>
          <a:bodyPr rtlCol="0" anchor="ctr"/>
          <a:p>
            <a:pPr algn="ctr"/>
            <a:endParaRPr lang="zh-CN" altLang="en-US"/>
          </a:p>
        </p:txBody>
      </p:sp>
      <p:sp>
        <p:nvSpPr>
          <p:cNvPr id="80" name="文本框 79"/>
          <p:cNvSpPr txBox="1"/>
          <p:nvPr>
            <p:custDataLst>
              <p:tags r:id="rId28"/>
            </p:custDataLst>
          </p:nvPr>
        </p:nvSpPr>
        <p:spPr>
          <a:xfrm>
            <a:off x="9918065" y="4117340"/>
            <a:ext cx="1689735" cy="1566545"/>
          </a:xfrm>
          <a:prstGeom prst="rect">
            <a:avLst/>
          </a:prstGeom>
          <a:noFill/>
        </p:spPr>
        <p:txBody>
          <a:bodyPr wrap="square" bIns="0" rtlCol="0"/>
          <a:p>
            <a:pPr algn="l"/>
            <a:r>
              <a:rPr lang="zh-CN" altLang="en-US" sz="2000" spc="300">
                <a:solidFill>
                  <a:srgbClr val="008BFF">
                    <a:lumMod val="50000"/>
                  </a:srgbClr>
                </a:solidFill>
                <a:uFillTx/>
                <a:latin typeface="思源黑体 CN Bold" panose="020B0800000000000000" charset="-122"/>
                <a:ea typeface="思源黑体 CN Bold" panose="020B0800000000000000" charset="-122"/>
              </a:rPr>
              <a:t>这类教育活动难以传递有些知识和技能。</a:t>
            </a:r>
            <a:endParaRPr lang="zh-CN" altLang="en-US" sz="2000" spc="300">
              <a:solidFill>
                <a:srgbClr val="008BFF">
                  <a:lumMod val="50000"/>
                </a:srgbClr>
              </a:solidFill>
              <a:uFillTx/>
              <a:latin typeface="思源黑体 CN Bold" panose="020B0800000000000000" charset="-122"/>
              <a:ea typeface="思源黑体 CN Bold" panose="020B0800000000000000" charset="-122"/>
            </a:endParaRPr>
          </a:p>
        </p:txBody>
      </p:sp>
      <p:sp>
        <p:nvSpPr>
          <p:cNvPr id="81" name="文本框 80"/>
          <p:cNvSpPr txBox="1"/>
          <p:nvPr>
            <p:custDataLst>
              <p:tags r:id="rId29"/>
            </p:custDataLst>
          </p:nvPr>
        </p:nvSpPr>
        <p:spPr>
          <a:xfrm>
            <a:off x="9440545" y="3021330"/>
            <a:ext cx="1242695" cy="951865"/>
          </a:xfrm>
          <a:prstGeom prst="rect">
            <a:avLst/>
          </a:prstGeom>
          <a:noFill/>
        </p:spPr>
        <p:txBody>
          <a:bodyPr wrap="square" bIns="0" rtlCol="0">
            <a:normAutofit/>
          </a:bodyPr>
          <a:p>
            <a:pPr algn="ctr"/>
            <a:r>
              <a:rPr lang="en-US" altLang="zh-CN" sz="3600" i="1" spc="300">
                <a:solidFill>
                  <a:srgbClr val="026CD4">
                    <a:lumMod val="75000"/>
                  </a:srgbClr>
                </a:solidFill>
                <a:effectLst>
                  <a:outerShdw blurRad="50800" dist="38100" dir="2700000" algn="tl" rotWithShape="0">
                    <a:srgbClr val="FFFFFF">
                      <a:lumMod val="50000"/>
                      <a:alpha val="40000"/>
                    </a:srgbClr>
                  </a:outerShdw>
                </a:effectLst>
                <a:uFillTx/>
                <a:latin typeface="思源黑体 CN Bold" panose="020B0800000000000000" charset="-122"/>
                <a:ea typeface="思源黑体 CN Bold" panose="020B0800000000000000" charset="-122"/>
              </a:rPr>
              <a:t>4</a:t>
            </a:r>
            <a:endParaRPr lang="en-US" altLang="zh-CN" sz="3600" i="1" spc="300">
              <a:solidFill>
                <a:srgbClr val="026CD4">
                  <a:lumMod val="75000"/>
                </a:srgbClr>
              </a:solidFill>
              <a:effectLst>
                <a:outerShdw blurRad="50800" dist="38100" dir="2700000" algn="tl" rotWithShape="0">
                  <a:srgbClr val="FFFFFF">
                    <a:lumMod val="50000"/>
                    <a:alpha val="40000"/>
                  </a:srgbClr>
                </a:outerShdw>
              </a:effectLst>
              <a:uFillTx/>
              <a:latin typeface="思源黑体 CN Bold" panose="020B0800000000000000" charset="-122"/>
              <a:ea typeface="思源黑体 CN Bold" panose="020B0800000000000000" charset="-122"/>
            </a:endParaRPr>
          </a:p>
        </p:txBody>
      </p:sp>
      <p:pic>
        <p:nvPicPr>
          <p:cNvPr id="106" name="图片 105" descr="343538343130363b343538383334303bccf5d0cecdbc"/>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11156950" y="3329940"/>
            <a:ext cx="450850" cy="45085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1"/>
          <p:cNvSpPr>
            <a:spLocks noGrp="1"/>
          </p:cNvSpPr>
          <p:nvPr>
            <p:ph type="title"/>
          </p:nvPr>
        </p:nvSpPr>
        <p:spPr>
          <a:xfrm>
            <a:off x="875665" y="-12700"/>
            <a:ext cx="10515600" cy="1325563"/>
          </a:xfrm>
        </p:spPr>
        <p:txBody>
          <a:bodyPr vert="horz" wrap="square" lIns="91440" tIns="45720" rIns="91440" bIns="45720" anchor="ctr" anchorCtr="0"/>
          <a:p>
            <a:pPr defTabSz="914400">
              <a:buNone/>
            </a:pPr>
            <a:r>
              <a:rPr lang="zh-CN" altLang="en-US" sz="3200" kern="1200" dirty="0">
                <a:solidFill>
                  <a:schemeClr val="accent1">
                    <a:lumMod val="50000"/>
                  </a:schemeClr>
                </a:solidFill>
                <a:latin typeface="黑体" charset="0"/>
                <a:ea typeface="黑体" charset="0"/>
                <a:cs typeface="黑体" charset="0"/>
              </a:rPr>
              <a:t>一、幼儿园教育活动目标的设置</a:t>
            </a:r>
            <a:endParaRPr lang="zh-CN" altLang="en-US" sz="3200" kern="1200" dirty="0">
              <a:solidFill>
                <a:schemeClr val="accent1">
                  <a:lumMod val="50000"/>
                </a:schemeClr>
              </a:solidFill>
              <a:latin typeface="黑体" charset="0"/>
              <a:ea typeface="黑体" charset="0"/>
              <a:cs typeface="黑体" charset="0"/>
            </a:endParaRPr>
          </a:p>
        </p:txBody>
      </p:sp>
      <p:sp>
        <p:nvSpPr>
          <p:cNvPr id="2" name="圆角矩形 1"/>
          <p:cNvSpPr/>
          <p:nvPr>
            <p:custDataLst>
              <p:tags r:id="rId1"/>
            </p:custDataLst>
          </p:nvPr>
        </p:nvSpPr>
        <p:spPr>
          <a:xfrm>
            <a:off x="1357630" y="2455545"/>
            <a:ext cx="3679190" cy="1596390"/>
          </a:xfrm>
          <a:prstGeom prst="roundRect">
            <a:avLst/>
          </a:prstGeom>
          <a:solidFill>
            <a:schemeClr val="accent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0000" tIns="46800" rIns="90000" bIns="46800" numCol="1" spcCol="1270" anchor="ctr" anchorCtr="0">
            <a:normAutofit/>
          </a:bodyPr>
          <a:lstStyle/>
          <a:p>
            <a:pPr lvl="0" algn="ctr" defTabSz="889000">
              <a:lnSpc>
                <a:spcPct val="90000"/>
              </a:lnSpc>
              <a:spcBef>
                <a:spcPct val="0"/>
              </a:spcBef>
              <a:spcAft>
                <a:spcPct val="35000"/>
              </a:spcAft>
            </a:pPr>
            <a:r>
              <a:rPr lang="en-US" sz="2800" b="1" i="0" kern="1200" cap="all" baseline="0">
                <a:solidFill>
                  <a:schemeClr val="bg2"/>
                </a:solidFill>
                <a:latin typeface="Arial Bold" panose="020B0604020202020204" charset="0"/>
                <a:sym typeface="+mn-lt"/>
              </a:rPr>
              <a:t>幼儿园教育活动目标存在不同的价值取向</a:t>
            </a:r>
            <a:endParaRPr lang="en-US" sz="2800" b="1" i="0" kern="1200" cap="all" baseline="0">
              <a:solidFill>
                <a:schemeClr val="bg2"/>
              </a:solidFill>
              <a:latin typeface="Arial Bold" panose="020B0604020202020204" charset="0"/>
              <a:sym typeface="+mn-lt"/>
            </a:endParaRPr>
          </a:p>
        </p:txBody>
      </p:sp>
      <p:sp>
        <p:nvSpPr>
          <p:cNvPr id="4" name="任意多边形 3"/>
          <p:cNvSpPr/>
          <p:nvPr>
            <p:custDataLst>
              <p:tags r:id="rId2"/>
            </p:custDataLst>
          </p:nvPr>
        </p:nvSpPr>
        <p:spPr>
          <a:xfrm>
            <a:off x="5995035" y="1292860"/>
            <a:ext cx="3959225" cy="925830"/>
          </a:xfrm>
          <a:custGeom>
            <a:avLst/>
            <a:gdLst>
              <a:gd name="connsiteX0" fmla="*/ 0 w 1178613"/>
              <a:gd name="connsiteY0" fmla="*/ 94289 h 942890"/>
              <a:gd name="connsiteX1" fmla="*/ 94289 w 1178613"/>
              <a:gd name="connsiteY1" fmla="*/ 0 h 942890"/>
              <a:gd name="connsiteX2" fmla="*/ 1084324 w 1178613"/>
              <a:gd name="connsiteY2" fmla="*/ 0 h 942890"/>
              <a:gd name="connsiteX3" fmla="*/ 1178613 w 1178613"/>
              <a:gd name="connsiteY3" fmla="*/ 94289 h 942890"/>
              <a:gd name="connsiteX4" fmla="*/ 1178613 w 1178613"/>
              <a:gd name="connsiteY4" fmla="*/ 848601 h 942890"/>
              <a:gd name="connsiteX5" fmla="*/ 1084324 w 1178613"/>
              <a:gd name="connsiteY5" fmla="*/ 942890 h 942890"/>
              <a:gd name="connsiteX6" fmla="*/ 94289 w 1178613"/>
              <a:gd name="connsiteY6" fmla="*/ 942890 h 942890"/>
              <a:gd name="connsiteX7" fmla="*/ 0 w 1178613"/>
              <a:gd name="connsiteY7" fmla="*/ 848601 h 942890"/>
              <a:gd name="connsiteX8" fmla="*/ 0 w 1178613"/>
              <a:gd name="connsiteY8" fmla="*/ 94289 h 942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8613" h="942890">
                <a:moveTo>
                  <a:pt x="0" y="94289"/>
                </a:moveTo>
                <a:cubicBezTo>
                  <a:pt x="0" y="42215"/>
                  <a:pt x="42215" y="0"/>
                  <a:pt x="94289" y="0"/>
                </a:cubicBezTo>
                <a:lnTo>
                  <a:pt x="1084324" y="0"/>
                </a:lnTo>
                <a:cubicBezTo>
                  <a:pt x="1136398" y="0"/>
                  <a:pt x="1178613" y="42215"/>
                  <a:pt x="1178613" y="94289"/>
                </a:cubicBezTo>
                <a:lnTo>
                  <a:pt x="1178613" y="848601"/>
                </a:lnTo>
                <a:cubicBezTo>
                  <a:pt x="1178613" y="900675"/>
                  <a:pt x="1136398" y="942890"/>
                  <a:pt x="1084324" y="942890"/>
                </a:cubicBezTo>
                <a:lnTo>
                  <a:pt x="94289" y="942890"/>
                </a:lnTo>
                <a:cubicBezTo>
                  <a:pt x="42215" y="942890"/>
                  <a:pt x="0" y="900675"/>
                  <a:pt x="0" y="848601"/>
                </a:cubicBezTo>
                <a:lnTo>
                  <a:pt x="0" y="94289"/>
                </a:lnTo>
                <a:close/>
              </a:path>
            </a:pathLst>
          </a:custGeom>
          <a:solidFill>
            <a:schemeClr val="accent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0000" tIns="46800" rIns="90000" bIns="46800" numCol="1" spcCol="1270" anchor="ctr" anchorCtr="0">
            <a:normAutofit/>
          </a:bodyPr>
          <a:lstStyle/>
          <a:p>
            <a:pPr lvl="0" algn="ctr" defTabSz="889000">
              <a:lnSpc>
                <a:spcPct val="90000"/>
              </a:lnSpc>
              <a:spcBef>
                <a:spcPct val="0"/>
              </a:spcBef>
              <a:spcAft>
                <a:spcPct val="35000"/>
              </a:spcAft>
            </a:pPr>
            <a:r>
              <a:rPr lang="en-US" sz="2400" b="1" i="0" kern="1200" cap="all" baseline="0">
                <a:solidFill>
                  <a:schemeClr val="bg2"/>
                </a:solidFill>
                <a:latin typeface="Arial Bold" panose="020B0604020202020204" charset="0"/>
                <a:sym typeface="+mn-lt"/>
              </a:rPr>
              <a:t>行为目标</a:t>
            </a:r>
            <a:endParaRPr lang="en-US" sz="2400" b="1" i="0" kern="1200" cap="all" baseline="0">
              <a:solidFill>
                <a:schemeClr val="bg2"/>
              </a:solidFill>
              <a:latin typeface="Arial Bold" panose="020B0604020202020204" charset="0"/>
              <a:sym typeface="+mn-lt"/>
            </a:endParaRPr>
          </a:p>
        </p:txBody>
      </p:sp>
      <p:sp>
        <p:nvSpPr>
          <p:cNvPr id="10" name="任意多边形 9"/>
          <p:cNvSpPr/>
          <p:nvPr>
            <p:custDataLst>
              <p:tags r:id="rId3"/>
            </p:custDataLst>
          </p:nvPr>
        </p:nvSpPr>
        <p:spPr>
          <a:xfrm>
            <a:off x="5995035" y="2769870"/>
            <a:ext cx="4007485" cy="925830"/>
          </a:xfrm>
          <a:custGeom>
            <a:avLst/>
            <a:gdLst>
              <a:gd name="connsiteX0" fmla="*/ 0 w 1178613"/>
              <a:gd name="connsiteY0" fmla="*/ 94289 h 942890"/>
              <a:gd name="connsiteX1" fmla="*/ 94289 w 1178613"/>
              <a:gd name="connsiteY1" fmla="*/ 0 h 942890"/>
              <a:gd name="connsiteX2" fmla="*/ 1084324 w 1178613"/>
              <a:gd name="connsiteY2" fmla="*/ 0 h 942890"/>
              <a:gd name="connsiteX3" fmla="*/ 1178613 w 1178613"/>
              <a:gd name="connsiteY3" fmla="*/ 94289 h 942890"/>
              <a:gd name="connsiteX4" fmla="*/ 1178613 w 1178613"/>
              <a:gd name="connsiteY4" fmla="*/ 848601 h 942890"/>
              <a:gd name="connsiteX5" fmla="*/ 1084324 w 1178613"/>
              <a:gd name="connsiteY5" fmla="*/ 942890 h 942890"/>
              <a:gd name="connsiteX6" fmla="*/ 94289 w 1178613"/>
              <a:gd name="connsiteY6" fmla="*/ 942890 h 942890"/>
              <a:gd name="connsiteX7" fmla="*/ 0 w 1178613"/>
              <a:gd name="connsiteY7" fmla="*/ 848601 h 942890"/>
              <a:gd name="connsiteX8" fmla="*/ 0 w 1178613"/>
              <a:gd name="connsiteY8" fmla="*/ 94289 h 942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8613" h="942890">
                <a:moveTo>
                  <a:pt x="0" y="94289"/>
                </a:moveTo>
                <a:cubicBezTo>
                  <a:pt x="0" y="42215"/>
                  <a:pt x="42215" y="0"/>
                  <a:pt x="94289" y="0"/>
                </a:cubicBezTo>
                <a:lnTo>
                  <a:pt x="1084324" y="0"/>
                </a:lnTo>
                <a:cubicBezTo>
                  <a:pt x="1136398" y="0"/>
                  <a:pt x="1178613" y="42215"/>
                  <a:pt x="1178613" y="94289"/>
                </a:cubicBezTo>
                <a:lnTo>
                  <a:pt x="1178613" y="848601"/>
                </a:lnTo>
                <a:cubicBezTo>
                  <a:pt x="1178613" y="900675"/>
                  <a:pt x="1136398" y="942890"/>
                  <a:pt x="1084324" y="942890"/>
                </a:cubicBezTo>
                <a:lnTo>
                  <a:pt x="94289" y="942890"/>
                </a:lnTo>
                <a:cubicBezTo>
                  <a:pt x="42215" y="942890"/>
                  <a:pt x="0" y="900675"/>
                  <a:pt x="0" y="848601"/>
                </a:cubicBezTo>
                <a:lnTo>
                  <a:pt x="0" y="94289"/>
                </a:lnTo>
                <a:close/>
              </a:path>
            </a:pathLst>
          </a:custGeom>
          <a:solidFill>
            <a:schemeClr val="accent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0000" tIns="46800" rIns="90000" bIns="46800" numCol="1" spcCol="1270" anchor="ctr" anchorCtr="0">
            <a:normAutofit/>
          </a:bodyPr>
          <a:lstStyle/>
          <a:p>
            <a:pPr lvl="0" algn="ctr" defTabSz="889000">
              <a:lnSpc>
                <a:spcPct val="90000"/>
              </a:lnSpc>
              <a:spcBef>
                <a:spcPct val="0"/>
              </a:spcBef>
              <a:spcAft>
                <a:spcPct val="35000"/>
              </a:spcAft>
            </a:pPr>
            <a:r>
              <a:rPr lang="en-US" sz="2800" b="1" i="0" kern="1200" cap="all" baseline="0">
                <a:solidFill>
                  <a:schemeClr val="bg2"/>
                </a:solidFill>
                <a:latin typeface="Arial Bold" panose="020B0604020202020204" charset="0"/>
                <a:sym typeface="+mn-lt"/>
              </a:rPr>
              <a:t>生成性目标</a:t>
            </a:r>
            <a:endParaRPr lang="en-US" sz="2800" b="1" i="0" kern="1200" cap="all" baseline="0">
              <a:solidFill>
                <a:schemeClr val="bg2"/>
              </a:solidFill>
              <a:latin typeface="Arial Bold" panose="020B0604020202020204" charset="0"/>
              <a:sym typeface="+mn-lt"/>
            </a:endParaRPr>
          </a:p>
        </p:txBody>
      </p:sp>
      <p:sp>
        <p:nvSpPr>
          <p:cNvPr id="32" name="任意多边形 31"/>
          <p:cNvSpPr/>
          <p:nvPr>
            <p:custDataLst>
              <p:tags r:id="rId4"/>
            </p:custDataLst>
          </p:nvPr>
        </p:nvSpPr>
        <p:spPr>
          <a:xfrm>
            <a:off x="5995035" y="4246245"/>
            <a:ext cx="4165600" cy="925830"/>
          </a:xfrm>
          <a:custGeom>
            <a:avLst/>
            <a:gdLst>
              <a:gd name="connsiteX0" fmla="*/ 0 w 1178613"/>
              <a:gd name="connsiteY0" fmla="*/ 94289 h 942890"/>
              <a:gd name="connsiteX1" fmla="*/ 94289 w 1178613"/>
              <a:gd name="connsiteY1" fmla="*/ 0 h 942890"/>
              <a:gd name="connsiteX2" fmla="*/ 1084324 w 1178613"/>
              <a:gd name="connsiteY2" fmla="*/ 0 h 942890"/>
              <a:gd name="connsiteX3" fmla="*/ 1178613 w 1178613"/>
              <a:gd name="connsiteY3" fmla="*/ 94289 h 942890"/>
              <a:gd name="connsiteX4" fmla="*/ 1178613 w 1178613"/>
              <a:gd name="connsiteY4" fmla="*/ 848601 h 942890"/>
              <a:gd name="connsiteX5" fmla="*/ 1084324 w 1178613"/>
              <a:gd name="connsiteY5" fmla="*/ 942890 h 942890"/>
              <a:gd name="connsiteX6" fmla="*/ 94289 w 1178613"/>
              <a:gd name="connsiteY6" fmla="*/ 942890 h 942890"/>
              <a:gd name="connsiteX7" fmla="*/ 0 w 1178613"/>
              <a:gd name="connsiteY7" fmla="*/ 848601 h 942890"/>
              <a:gd name="connsiteX8" fmla="*/ 0 w 1178613"/>
              <a:gd name="connsiteY8" fmla="*/ 94289 h 942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8613" h="942890">
                <a:moveTo>
                  <a:pt x="0" y="94289"/>
                </a:moveTo>
                <a:cubicBezTo>
                  <a:pt x="0" y="42215"/>
                  <a:pt x="42215" y="0"/>
                  <a:pt x="94289" y="0"/>
                </a:cubicBezTo>
                <a:lnTo>
                  <a:pt x="1084324" y="0"/>
                </a:lnTo>
                <a:cubicBezTo>
                  <a:pt x="1136398" y="0"/>
                  <a:pt x="1178613" y="42215"/>
                  <a:pt x="1178613" y="94289"/>
                </a:cubicBezTo>
                <a:lnTo>
                  <a:pt x="1178613" y="848601"/>
                </a:lnTo>
                <a:cubicBezTo>
                  <a:pt x="1178613" y="900675"/>
                  <a:pt x="1136398" y="942890"/>
                  <a:pt x="1084324" y="942890"/>
                </a:cubicBezTo>
                <a:lnTo>
                  <a:pt x="94289" y="942890"/>
                </a:lnTo>
                <a:cubicBezTo>
                  <a:pt x="42215" y="942890"/>
                  <a:pt x="0" y="900675"/>
                  <a:pt x="0" y="848601"/>
                </a:cubicBezTo>
                <a:lnTo>
                  <a:pt x="0" y="94289"/>
                </a:lnTo>
                <a:close/>
              </a:path>
            </a:pathLst>
          </a:custGeom>
          <a:solidFill>
            <a:schemeClr val="accent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0000" tIns="46800" rIns="90000" bIns="46800" numCol="1" spcCol="1270" anchor="ctr" anchorCtr="0">
            <a:normAutofit/>
          </a:bodyPr>
          <a:lstStyle/>
          <a:p>
            <a:pPr lvl="0" algn="ctr" defTabSz="889000">
              <a:lnSpc>
                <a:spcPct val="90000"/>
              </a:lnSpc>
              <a:spcBef>
                <a:spcPct val="0"/>
              </a:spcBef>
              <a:spcAft>
                <a:spcPct val="35000"/>
              </a:spcAft>
            </a:pPr>
            <a:r>
              <a:rPr lang="en-US" sz="2800" b="1" i="0" kern="1200" cap="all" baseline="0">
                <a:solidFill>
                  <a:schemeClr val="bg2"/>
                </a:solidFill>
                <a:latin typeface="Arial Bold" panose="020B0604020202020204" charset="0"/>
                <a:sym typeface="+mn-lt"/>
              </a:rPr>
              <a:t>表现性目标</a:t>
            </a:r>
            <a:endParaRPr lang="en-US" sz="2800" b="1" i="0" kern="1200" cap="all" baseline="0">
              <a:solidFill>
                <a:schemeClr val="bg2"/>
              </a:solidFill>
              <a:latin typeface="Arial Bold" panose="020B0604020202020204" charset="0"/>
              <a:sym typeface="+mn-lt"/>
            </a:endParaRPr>
          </a:p>
        </p:txBody>
      </p:sp>
      <p:cxnSp>
        <p:nvCxnSpPr>
          <p:cNvPr id="11" name="直接箭头连接符 10"/>
          <p:cNvCxnSpPr/>
          <p:nvPr>
            <p:custDataLst>
              <p:tags r:id="rId5"/>
            </p:custDataLst>
          </p:nvPr>
        </p:nvCxnSpPr>
        <p:spPr>
          <a:xfrm flipH="1">
            <a:off x="5036312" y="1789786"/>
            <a:ext cx="873628" cy="1054393"/>
          </a:xfrm>
          <a:prstGeom prst="straightConnector1">
            <a:avLst/>
          </a:prstGeom>
          <a:ln w="15875">
            <a:tailEnd type="triangle"/>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custDataLst>
              <p:tags r:id="rId6"/>
            </p:custDataLst>
          </p:nvPr>
        </p:nvCxnSpPr>
        <p:spPr>
          <a:xfrm flipH="1">
            <a:off x="5137001" y="3240994"/>
            <a:ext cx="772938" cy="0"/>
          </a:xfrm>
          <a:prstGeom prst="straightConnector1">
            <a:avLst/>
          </a:prstGeom>
          <a:ln w="15875">
            <a:tailEnd type="triangle"/>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custDataLst>
              <p:tags r:id="rId7"/>
            </p:custDataLst>
          </p:nvPr>
        </p:nvCxnSpPr>
        <p:spPr>
          <a:xfrm flipH="1" flipV="1">
            <a:off x="5036312" y="3695750"/>
            <a:ext cx="873628" cy="1041803"/>
          </a:xfrm>
          <a:prstGeom prst="straightConnector1">
            <a:avLst/>
          </a:prstGeom>
          <a:ln w="15875">
            <a:tailEnd type="triangle"/>
          </a:ln>
        </p:spPr>
        <p:style>
          <a:lnRef idx="1">
            <a:schemeClr val="accent1"/>
          </a:lnRef>
          <a:fillRef idx="0">
            <a:schemeClr val="accent1"/>
          </a:fillRef>
          <a:effectRef idx="0">
            <a:schemeClr val="accent1"/>
          </a:effectRef>
          <a:fontRef idx="minor">
            <a:schemeClr val="tx1"/>
          </a:fontRef>
        </p:style>
      </p:cxnSp>
    </p:spTree>
    <p:custDataLst>
      <p:tags r:id="rId8"/>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90550" y="202565"/>
            <a:ext cx="10740390" cy="583565"/>
          </a:xfrm>
          <a:prstGeom prst="rect">
            <a:avLst/>
          </a:prstGeom>
          <a:noFill/>
          <a:ln w="9525">
            <a:noFill/>
          </a:ln>
        </p:spPr>
        <p:txBody>
          <a:bodyPr wrap="square">
            <a:spAutoFit/>
          </a:bodyPr>
          <a:p>
            <a:pPr indent="0"/>
            <a:r>
              <a:rPr sz="3200" b="1">
                <a:solidFill>
                  <a:schemeClr val="accent5">
                    <a:lumMod val="75000"/>
                  </a:schemeClr>
                </a:solidFill>
                <a:latin typeface="+mj-lt"/>
                <a:ea typeface="+mn-lt"/>
                <a:cs typeface="+mj-lt"/>
              </a:rPr>
              <a:t> 二、 各种不同结构化程度的教育活动的设计原理和示例</a:t>
            </a:r>
            <a:endParaRPr sz="3200" b="1">
              <a:solidFill>
                <a:schemeClr val="accent5">
                  <a:lumMod val="75000"/>
                </a:schemeClr>
              </a:solidFill>
              <a:latin typeface="+mj-lt"/>
              <a:ea typeface="+mn-lt"/>
              <a:cs typeface="+mj-lt"/>
            </a:endParaRPr>
          </a:p>
        </p:txBody>
      </p:sp>
      <p:sp>
        <p:nvSpPr>
          <p:cNvPr id="4" name="文本框 3"/>
          <p:cNvSpPr txBox="1"/>
          <p:nvPr/>
        </p:nvSpPr>
        <p:spPr>
          <a:xfrm>
            <a:off x="2406650" y="1576705"/>
            <a:ext cx="4257675" cy="645160"/>
          </a:xfrm>
          <a:prstGeom prst="rect">
            <a:avLst/>
          </a:prstGeom>
          <a:noFill/>
        </p:spPr>
        <p:txBody>
          <a:bodyPr wrap="none" rtlCol="0" anchor="t">
            <a:spAutoFit/>
          </a:bodyPr>
          <a:p>
            <a:pPr algn="l">
              <a:lnSpc>
                <a:spcPct val="150000"/>
              </a:lnSpc>
            </a:pPr>
            <a:r>
              <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1. “</a:t>
            </a:r>
            <a:r>
              <a:rPr 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 </a:t>
            </a:r>
            <a:r>
              <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整合科目”</a:t>
            </a:r>
            <a:r>
              <a:rPr 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 </a:t>
            </a:r>
            <a:r>
              <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教学活动的特征</a:t>
            </a:r>
            <a:endPar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endParaRPr>
          </a:p>
        </p:txBody>
      </p:sp>
      <p:sp>
        <p:nvSpPr>
          <p:cNvPr id="8" name="同心圆 7"/>
          <p:cNvSpPr/>
          <p:nvPr>
            <p:custDataLst>
              <p:tags r:id="rId1"/>
            </p:custDataLst>
          </p:nvPr>
        </p:nvSpPr>
        <p:spPr>
          <a:xfrm>
            <a:off x="1699522" y="2406468"/>
            <a:ext cx="2695858" cy="2695858"/>
          </a:xfrm>
          <a:prstGeom prst="donut">
            <a:avLst>
              <a:gd name="adj" fmla="val 8835"/>
            </a:avLst>
          </a:prstGeom>
          <a:solidFill>
            <a:sysClr val="window" lastClr="FFFFFF">
              <a:lumMod val="95000"/>
            </a:sysClr>
          </a:solidFill>
          <a:ln>
            <a:noFill/>
          </a:ln>
        </p:spPr>
        <p:style>
          <a:lnRef idx="2">
            <a:srgbClr val="09BCED">
              <a:shade val="50000"/>
            </a:srgbClr>
          </a:lnRef>
          <a:fillRef idx="1">
            <a:srgbClr val="09BCED"/>
          </a:fillRef>
          <a:effectRef idx="0">
            <a:srgbClr val="09BCED"/>
          </a:effectRef>
          <a:fontRef idx="minor">
            <a:sysClr val="window" lastClr="FFFFFF"/>
          </a:fontRef>
        </p:style>
        <p:txBody>
          <a:bodyPr rtlCol="0" anchor="ctr">
            <a:normAutofit/>
          </a:bodyPr>
          <a:p>
            <a:pPr algn="ctr">
              <a:lnSpc>
                <a:spcPct val="110000"/>
              </a:lnSpc>
            </a:pPr>
            <a:endParaRPr lang="zh-CN" altLang="en-US" sz="2000" dirty="0">
              <a:solidFill>
                <a:srgbClr val="09BCED">
                  <a:lumMod val="75000"/>
                </a:srgbClr>
              </a:solidFill>
              <a:latin typeface="Arial" panose="020B0604020202020204" pitchFamily="34" charset="0"/>
              <a:ea typeface="微软雅黑" pitchFamily="34" charset="-122"/>
              <a:cs typeface="+mn-ea"/>
              <a:sym typeface="Arial" panose="020B0604020202020204" pitchFamily="34" charset="0"/>
            </a:endParaRPr>
          </a:p>
        </p:txBody>
      </p:sp>
      <p:sp>
        <p:nvSpPr>
          <p:cNvPr id="9" name="任意多边形 8"/>
          <p:cNvSpPr/>
          <p:nvPr>
            <p:custDataLst>
              <p:tags r:id="rId2"/>
            </p:custDataLst>
          </p:nvPr>
        </p:nvSpPr>
        <p:spPr>
          <a:xfrm rot="18000000">
            <a:off x="1903086" y="3018596"/>
            <a:ext cx="418772" cy="418772"/>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ln>
            <a:noFill/>
          </a:ln>
        </p:spPr>
        <p:style>
          <a:lnRef idx="2">
            <a:srgbClr val="09BCED">
              <a:shade val="50000"/>
            </a:srgbClr>
          </a:lnRef>
          <a:fillRef idx="1">
            <a:srgbClr val="09BCED"/>
          </a:fillRef>
          <a:effectRef idx="0">
            <a:srgbClr val="09BCED"/>
          </a:effectRef>
          <a:fontRef idx="minor">
            <a:sysClr val="window" lastClr="FFFFFF"/>
          </a:fontRef>
        </p:style>
        <p:txBody>
          <a:bodyPr rtlCol="0" anchor="ctr">
            <a:normAutofit/>
          </a:bodyPr>
          <a:p>
            <a:pPr algn="ctr"/>
            <a:endParaRPr lang="zh-CN" altLang="en-US">
              <a:latin typeface="Arial" panose="020B0604020202020204" pitchFamily="34" charset="0"/>
              <a:ea typeface="微软雅黑" pitchFamily="34" charset="-122"/>
              <a:sym typeface="Arial" panose="020B0604020202020204" pitchFamily="34" charset="0"/>
            </a:endParaRPr>
          </a:p>
        </p:txBody>
      </p:sp>
      <p:sp>
        <p:nvSpPr>
          <p:cNvPr id="10" name="任意多边形 9"/>
          <p:cNvSpPr/>
          <p:nvPr>
            <p:custDataLst>
              <p:tags r:id="rId3"/>
            </p:custDataLst>
          </p:nvPr>
        </p:nvSpPr>
        <p:spPr>
          <a:xfrm rot="3600000">
            <a:off x="3779397" y="2970337"/>
            <a:ext cx="418772" cy="418772"/>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ln>
            <a:noFill/>
          </a:ln>
        </p:spPr>
        <p:style>
          <a:lnRef idx="2">
            <a:srgbClr val="09BCED">
              <a:shade val="50000"/>
            </a:srgbClr>
          </a:lnRef>
          <a:fillRef idx="1">
            <a:srgbClr val="09BCED"/>
          </a:fillRef>
          <a:effectRef idx="0">
            <a:srgbClr val="09BCED"/>
          </a:effectRef>
          <a:fontRef idx="minor">
            <a:sysClr val="window" lastClr="FFFFFF"/>
          </a:fontRef>
        </p:style>
        <p:txBody>
          <a:bodyPr rtlCol="0" anchor="ctr">
            <a:normAutofit/>
          </a:bodyPr>
          <a:p>
            <a:pPr algn="ctr"/>
            <a:endParaRPr lang="zh-CN" altLang="en-US">
              <a:latin typeface="Arial" panose="020B0604020202020204" pitchFamily="34" charset="0"/>
              <a:ea typeface="微软雅黑" pitchFamily="34" charset="-122"/>
              <a:sym typeface="Arial" panose="020B0604020202020204" pitchFamily="34" charset="0"/>
            </a:endParaRPr>
          </a:p>
        </p:txBody>
      </p:sp>
      <p:sp>
        <p:nvSpPr>
          <p:cNvPr id="11" name="任意多边形 10"/>
          <p:cNvSpPr/>
          <p:nvPr>
            <p:custDataLst>
              <p:tags r:id="rId4"/>
            </p:custDataLst>
          </p:nvPr>
        </p:nvSpPr>
        <p:spPr>
          <a:xfrm rot="10800000">
            <a:off x="2831716" y="4642927"/>
            <a:ext cx="418772" cy="418772"/>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ln>
            <a:noFill/>
          </a:ln>
        </p:spPr>
        <p:style>
          <a:lnRef idx="2">
            <a:srgbClr val="09BCED">
              <a:shade val="50000"/>
            </a:srgbClr>
          </a:lnRef>
          <a:fillRef idx="1">
            <a:srgbClr val="09BCED"/>
          </a:fillRef>
          <a:effectRef idx="0">
            <a:srgbClr val="09BCED"/>
          </a:effectRef>
          <a:fontRef idx="minor">
            <a:sysClr val="window" lastClr="FFFFFF"/>
          </a:fontRef>
        </p:style>
        <p:txBody>
          <a:bodyPr rtlCol="0" anchor="ctr">
            <a:normAutofit/>
          </a:bodyPr>
          <a:p>
            <a:pPr algn="ctr"/>
            <a:endParaRPr lang="zh-CN" altLang="en-US">
              <a:latin typeface="Arial" panose="020B0604020202020204" pitchFamily="34" charset="0"/>
              <a:ea typeface="微软雅黑" pitchFamily="34" charset="-122"/>
              <a:sym typeface="Arial" panose="020B0604020202020204" pitchFamily="34" charset="0"/>
            </a:endParaRPr>
          </a:p>
        </p:txBody>
      </p:sp>
      <p:sp>
        <p:nvSpPr>
          <p:cNvPr id="12" name="矩形 11"/>
          <p:cNvSpPr/>
          <p:nvPr>
            <p:custDataLst>
              <p:tags r:id="rId5"/>
            </p:custDataLst>
          </p:nvPr>
        </p:nvSpPr>
        <p:spPr>
          <a:xfrm>
            <a:off x="4290060" y="2579370"/>
            <a:ext cx="1139190" cy="1061720"/>
          </a:xfrm>
          <a:prstGeom prst="rect">
            <a:avLst/>
          </a:prstGeom>
        </p:spPr>
        <p:txBody>
          <a:bodyPr anchor="ctr" anchorCtr="0"/>
          <a:p>
            <a:pPr>
              <a:lnSpc>
                <a:spcPct val="130000"/>
              </a:lnSpc>
            </a:pPr>
            <a:r>
              <a:rPr lang="zh-CN" altLang="en-US" sz="2400" b="1" dirty="0">
                <a:solidFill>
                  <a:srgbClr val="000000"/>
                </a:solidFill>
                <a:latin typeface="微软雅黑" pitchFamily="34" charset="-122"/>
                <a:ea typeface="微软雅黑" pitchFamily="34" charset="-122"/>
                <a:cs typeface="Times New Roman" panose="02020603050405020304" pitchFamily="18" charset="0"/>
                <a:sym typeface="+mn-ea"/>
              </a:rPr>
              <a:t>活动设计者决定内容</a:t>
            </a:r>
            <a:endParaRPr lang="zh-CN" altLang="en-US" sz="2400" b="1" spc="150" dirty="0">
              <a:solidFill>
                <a:srgbClr val="000000"/>
              </a:solidFill>
              <a:latin typeface="微软雅黑" pitchFamily="34" charset="-122"/>
              <a:ea typeface="微软雅黑" pitchFamily="34" charset="-122"/>
              <a:cs typeface="Times New Roman" panose="02020603050405020304" pitchFamily="18" charset="0"/>
              <a:sym typeface="+mn-ea"/>
            </a:endParaRPr>
          </a:p>
        </p:txBody>
      </p:sp>
      <p:sp>
        <p:nvSpPr>
          <p:cNvPr id="13" name="矩形 12"/>
          <p:cNvSpPr/>
          <p:nvPr>
            <p:custDataLst>
              <p:tags r:id="rId6"/>
            </p:custDataLst>
          </p:nvPr>
        </p:nvSpPr>
        <p:spPr>
          <a:xfrm>
            <a:off x="951865" y="2482215"/>
            <a:ext cx="845820" cy="1073785"/>
          </a:xfrm>
          <a:prstGeom prst="rect">
            <a:avLst/>
          </a:prstGeom>
        </p:spPr>
        <p:txBody>
          <a:bodyPr anchor="ctr" anchorCtr="0"/>
          <a:p>
            <a:pPr algn="r">
              <a:lnSpc>
                <a:spcPct val="130000"/>
              </a:lnSpc>
            </a:pPr>
            <a:r>
              <a:rPr lang="zh-CN" altLang="en-US" sz="2400" b="1" dirty="0">
                <a:solidFill>
                  <a:srgbClr val="000000"/>
                </a:solidFill>
                <a:latin typeface="微软雅黑" pitchFamily="34" charset="-122"/>
                <a:ea typeface="微软雅黑" pitchFamily="34" charset="-122"/>
                <a:cs typeface="Times New Roman" panose="02020603050405020304" pitchFamily="18" charset="0"/>
                <a:sym typeface="+mn-ea"/>
              </a:rPr>
              <a:t>教师教学</a:t>
            </a:r>
            <a:endParaRPr lang="en-US" altLang="zh-CN" sz="2400" b="1" spc="150" dirty="0">
              <a:solidFill>
                <a:srgbClr val="000000"/>
              </a:solidFill>
              <a:latin typeface="微软雅黑" pitchFamily="34" charset="-122"/>
              <a:ea typeface="微软雅黑" pitchFamily="34" charset="-122"/>
              <a:cs typeface="Times New Roman" panose="02020603050405020304" pitchFamily="18" charset="0"/>
              <a:sym typeface="Arial" panose="020B0604020202020204" pitchFamily="34" charset="0"/>
            </a:endParaRPr>
          </a:p>
        </p:txBody>
      </p:sp>
      <p:sp>
        <p:nvSpPr>
          <p:cNvPr id="14" name="矩形 13"/>
          <p:cNvSpPr/>
          <p:nvPr>
            <p:custDataLst>
              <p:tags r:id="rId7"/>
            </p:custDataLst>
          </p:nvPr>
        </p:nvSpPr>
        <p:spPr>
          <a:xfrm>
            <a:off x="2216150" y="5166360"/>
            <a:ext cx="1759585" cy="1061720"/>
          </a:xfrm>
          <a:prstGeom prst="rect">
            <a:avLst/>
          </a:prstGeom>
        </p:spPr>
        <p:txBody>
          <a:bodyPr anchor="t" anchorCtr="0">
            <a:noAutofit/>
          </a:bodyPr>
          <a:p>
            <a:pPr algn="l">
              <a:lnSpc>
                <a:spcPct val="130000"/>
              </a:lnSpc>
            </a:pPr>
            <a:r>
              <a:rPr lang="zh-CN" altLang="en-US" sz="2400" b="1" dirty="0">
                <a:solidFill>
                  <a:srgbClr val="000000"/>
                </a:solidFill>
                <a:latin typeface="微软雅黑" pitchFamily="34" charset="-122"/>
                <a:ea typeface="微软雅黑" pitchFamily="34" charset="-122"/>
                <a:cs typeface="Times New Roman" panose="02020603050405020304" pitchFamily="18" charset="0"/>
                <a:sym typeface="+mn-ea"/>
              </a:rPr>
              <a:t>技能和概念得到整合</a:t>
            </a:r>
            <a:endParaRPr lang="zh-CN" altLang="en-US" sz="2400" b="1" spc="150" dirty="0">
              <a:solidFill>
                <a:srgbClr val="000000"/>
              </a:solidFill>
              <a:latin typeface="微软雅黑" pitchFamily="34" charset="-122"/>
              <a:ea typeface="微软雅黑" pitchFamily="34" charset="-122"/>
              <a:cs typeface="Times New Roman" panose="02020603050405020304" pitchFamily="18" charset="0"/>
              <a:sym typeface="+mn-ea"/>
            </a:endParaRPr>
          </a:p>
        </p:txBody>
      </p:sp>
      <p:sp>
        <p:nvSpPr>
          <p:cNvPr id="15" name="矩形 14"/>
          <p:cNvSpPr/>
          <p:nvPr>
            <p:custDataLst>
              <p:tags r:id="rId8"/>
            </p:custDataLst>
          </p:nvPr>
        </p:nvSpPr>
        <p:spPr>
          <a:xfrm>
            <a:off x="2266315" y="3281680"/>
            <a:ext cx="1695450" cy="1287145"/>
          </a:xfrm>
          <a:prstGeom prst="rect">
            <a:avLst/>
          </a:prstGeom>
        </p:spPr>
        <p:txBody>
          <a:bodyPr wrap="square" anchor="ctr"/>
          <a:p>
            <a:pPr algn="l"/>
            <a:r>
              <a:rPr lang="zh-CN" altLang="en-US" sz="2400" b="1" dirty="0">
                <a:solidFill>
                  <a:schemeClr val="accent2">
                    <a:lumMod val="75000"/>
                  </a:schemeClr>
                </a:solidFill>
                <a:latin typeface="微软雅黑" pitchFamily="34" charset="-122"/>
                <a:ea typeface="微软雅黑" pitchFamily="34" charset="-122"/>
                <a:cs typeface="Times New Roman" panose="02020603050405020304" pitchFamily="18" charset="0"/>
                <a:sym typeface="+mn-ea"/>
              </a:rPr>
              <a:t>“</a:t>
            </a:r>
            <a:r>
              <a:rPr lang="en-US" altLang="zh-CN" sz="2400" b="1" dirty="0">
                <a:solidFill>
                  <a:schemeClr val="accent2">
                    <a:lumMod val="75000"/>
                  </a:schemeClr>
                </a:solidFill>
                <a:latin typeface="微软雅黑" pitchFamily="34" charset="-122"/>
                <a:ea typeface="微软雅黑" pitchFamily="34" charset="-122"/>
                <a:cs typeface="Times New Roman" panose="02020603050405020304" pitchFamily="18" charset="0"/>
                <a:sym typeface="+mn-ea"/>
              </a:rPr>
              <a:t> </a:t>
            </a:r>
            <a:r>
              <a:rPr lang="zh-CN" altLang="en-US" sz="2400" b="1" dirty="0">
                <a:solidFill>
                  <a:schemeClr val="accent2">
                    <a:lumMod val="75000"/>
                  </a:schemeClr>
                </a:solidFill>
                <a:latin typeface="微软雅黑" pitchFamily="34" charset="-122"/>
                <a:ea typeface="微软雅黑" pitchFamily="34" charset="-122"/>
                <a:cs typeface="Times New Roman" panose="02020603050405020304" pitchFamily="18" charset="0"/>
                <a:sym typeface="+mn-ea"/>
              </a:rPr>
              <a:t>整合科目”</a:t>
            </a:r>
            <a:r>
              <a:rPr lang="en-US" altLang="zh-CN" sz="2400" b="1" dirty="0">
                <a:solidFill>
                  <a:schemeClr val="accent2">
                    <a:lumMod val="75000"/>
                  </a:schemeClr>
                </a:solidFill>
                <a:latin typeface="微软雅黑" pitchFamily="34" charset="-122"/>
                <a:ea typeface="微软雅黑" pitchFamily="34" charset="-122"/>
                <a:cs typeface="Times New Roman" panose="02020603050405020304" pitchFamily="18" charset="0"/>
                <a:sym typeface="+mn-ea"/>
              </a:rPr>
              <a:t> </a:t>
            </a:r>
            <a:r>
              <a:rPr lang="zh-CN" altLang="en-US" sz="2400" b="1" dirty="0">
                <a:solidFill>
                  <a:schemeClr val="accent2">
                    <a:lumMod val="75000"/>
                  </a:schemeClr>
                </a:solidFill>
                <a:latin typeface="微软雅黑" pitchFamily="34" charset="-122"/>
                <a:ea typeface="微软雅黑" pitchFamily="34" charset="-122"/>
                <a:cs typeface="Times New Roman" panose="02020603050405020304" pitchFamily="18" charset="0"/>
                <a:sym typeface="+mn-ea"/>
              </a:rPr>
              <a:t>教学活动的特征</a:t>
            </a:r>
            <a:endParaRPr lang="zh-CN" altLang="en-US" sz="2400" b="1" spc="300" dirty="0">
              <a:solidFill>
                <a:schemeClr val="accent2">
                  <a:lumMod val="75000"/>
                </a:schemeClr>
              </a:solidFill>
              <a:latin typeface="微软雅黑" pitchFamily="34" charset="-122"/>
              <a:ea typeface="微软雅黑" pitchFamily="34" charset="-122"/>
              <a:cs typeface="Times New Roman" panose="02020603050405020304" pitchFamily="18" charset="0"/>
              <a:sym typeface="+mn-ea"/>
            </a:endParaRPr>
          </a:p>
        </p:txBody>
      </p:sp>
      <p:sp>
        <p:nvSpPr>
          <p:cNvPr id="16" name="文本框 15"/>
          <p:cNvSpPr txBox="1"/>
          <p:nvPr/>
        </p:nvSpPr>
        <p:spPr>
          <a:xfrm>
            <a:off x="6441440" y="2247900"/>
            <a:ext cx="4795520" cy="3415030"/>
          </a:xfrm>
          <a:prstGeom prst="rect">
            <a:avLst/>
          </a:prstGeom>
          <a:noFill/>
        </p:spPr>
        <p:txBody>
          <a:bodyPr wrap="square" rtlCol="0">
            <a:spAutoFit/>
          </a:bodyPr>
          <a:p>
            <a:pPr indent="457200" fontAlgn="auto">
              <a:lnSpc>
                <a:spcPct val="150000"/>
              </a:lnSpc>
            </a:pPr>
            <a:r>
              <a:rPr lang="zh-CN" altLang="en-US" sz="2400"/>
              <a:t>幼儿园“整合科目”教学活动也是高结构的教育活动，</a:t>
            </a:r>
            <a:r>
              <a:rPr lang="zh-CN" altLang="en-US" sz="2400" b="1">
                <a:solidFill>
                  <a:schemeClr val="accent2">
                    <a:lumMod val="75000"/>
                  </a:schemeClr>
                </a:solidFill>
              </a:rPr>
              <a:t>活动由教育活动设计者设计</a:t>
            </a:r>
            <a:r>
              <a:rPr lang="zh-CN" altLang="en-US" sz="2400"/>
              <a:t>；与“单一科目”教学活动所不同的是，“整合科目”教学活动强调的是</a:t>
            </a:r>
            <a:r>
              <a:rPr lang="zh-CN" altLang="en-US" sz="2400" b="1">
                <a:solidFill>
                  <a:schemeClr val="accent2">
                    <a:lumMod val="75000"/>
                  </a:schemeClr>
                </a:solidFill>
              </a:rPr>
              <a:t>整合技能和概念的教学。</a:t>
            </a:r>
            <a:endParaRPr lang="zh-CN" altLang="en-US" sz="2400" b="1">
              <a:solidFill>
                <a:schemeClr val="accent2">
                  <a:lumMod val="75000"/>
                </a:schemeClr>
              </a:solidFill>
            </a:endParaRPr>
          </a:p>
        </p:txBody>
      </p:sp>
      <p:sp>
        <p:nvSpPr>
          <p:cNvPr id="17" name="文本框 16"/>
          <p:cNvSpPr txBox="1"/>
          <p:nvPr/>
        </p:nvSpPr>
        <p:spPr>
          <a:xfrm>
            <a:off x="1285875" y="922655"/>
            <a:ext cx="7776845" cy="583565"/>
          </a:xfrm>
          <a:prstGeom prst="rect">
            <a:avLst/>
          </a:prstGeom>
          <a:noFill/>
          <a:ln w="9525">
            <a:noFill/>
          </a:ln>
        </p:spPr>
        <p:txBody>
          <a:bodyPr wrap="square">
            <a:spAutoFit/>
          </a:bodyPr>
          <a:p>
            <a:pPr indent="0"/>
            <a:r>
              <a:rPr lang="zh-CN" sz="3200" b="1">
                <a:solidFill>
                  <a:schemeClr val="accent5">
                    <a:lumMod val="75000"/>
                  </a:schemeClr>
                </a:solidFill>
                <a:latin typeface="+mj-lt"/>
                <a:ea typeface="+mn-lt"/>
                <a:cs typeface="+mj-lt"/>
              </a:rPr>
              <a:t>（二）</a:t>
            </a:r>
            <a:r>
              <a:rPr lang="en-US" sz="3200" b="1">
                <a:solidFill>
                  <a:schemeClr val="accent5">
                    <a:lumMod val="75000"/>
                  </a:schemeClr>
                </a:solidFill>
                <a:latin typeface="+mj-lt"/>
                <a:ea typeface="+mn-lt"/>
                <a:cs typeface="+mj-lt"/>
              </a:rPr>
              <a:t> </a:t>
            </a:r>
            <a:r>
              <a:rPr lang="zh-CN" sz="3200" b="1">
                <a:solidFill>
                  <a:schemeClr val="accent5">
                    <a:lumMod val="75000"/>
                  </a:schemeClr>
                </a:solidFill>
                <a:latin typeface="+mj-lt"/>
                <a:ea typeface="+mn-lt"/>
                <a:cs typeface="+mj-lt"/>
              </a:rPr>
              <a:t>“</a:t>
            </a:r>
            <a:r>
              <a:rPr lang="en-US" altLang="zh-CN" sz="3200" b="1">
                <a:solidFill>
                  <a:schemeClr val="accent5">
                    <a:lumMod val="75000"/>
                  </a:schemeClr>
                </a:solidFill>
                <a:latin typeface="+mj-lt"/>
                <a:ea typeface="+mn-lt"/>
                <a:cs typeface="+mj-lt"/>
              </a:rPr>
              <a:t> </a:t>
            </a:r>
            <a:r>
              <a:rPr lang="zh-CN" sz="3200" b="1">
                <a:solidFill>
                  <a:schemeClr val="accent5">
                    <a:lumMod val="75000"/>
                  </a:schemeClr>
                </a:solidFill>
                <a:latin typeface="+mj-lt"/>
                <a:ea typeface="+mn-lt"/>
                <a:cs typeface="+mj-lt"/>
              </a:rPr>
              <a:t>整合科目”</a:t>
            </a:r>
            <a:r>
              <a:rPr lang="en-US" altLang="zh-CN" sz="3200" b="1">
                <a:solidFill>
                  <a:schemeClr val="accent5">
                    <a:lumMod val="75000"/>
                  </a:schemeClr>
                </a:solidFill>
                <a:latin typeface="+mj-lt"/>
                <a:ea typeface="+mn-lt"/>
                <a:cs typeface="+mj-lt"/>
              </a:rPr>
              <a:t> </a:t>
            </a:r>
            <a:r>
              <a:rPr lang="zh-CN" sz="3200" b="1">
                <a:solidFill>
                  <a:schemeClr val="accent5">
                    <a:lumMod val="75000"/>
                  </a:schemeClr>
                </a:solidFill>
                <a:latin typeface="+mj-lt"/>
                <a:ea typeface="+mn-lt"/>
                <a:cs typeface="+mj-lt"/>
              </a:rPr>
              <a:t>教学活动</a:t>
            </a:r>
            <a:endParaRPr lang="zh-CN" altLang="en-US" sz="3200" b="1">
              <a:solidFill>
                <a:schemeClr val="accent5">
                  <a:lumMod val="75000"/>
                </a:schemeClr>
              </a:solidFill>
              <a:latin typeface="+mj-lt"/>
              <a:ea typeface="+mn-lt"/>
              <a:cs typeface="+mj-lt"/>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90550" y="202565"/>
            <a:ext cx="10740390" cy="583565"/>
          </a:xfrm>
          <a:prstGeom prst="rect">
            <a:avLst/>
          </a:prstGeom>
          <a:noFill/>
          <a:ln w="9525">
            <a:noFill/>
          </a:ln>
        </p:spPr>
        <p:txBody>
          <a:bodyPr wrap="square">
            <a:spAutoFit/>
          </a:bodyPr>
          <a:p>
            <a:pPr indent="0"/>
            <a:r>
              <a:rPr sz="3200" b="1">
                <a:solidFill>
                  <a:schemeClr val="accent5">
                    <a:lumMod val="75000"/>
                  </a:schemeClr>
                </a:solidFill>
                <a:latin typeface="+mj-lt"/>
                <a:ea typeface="+mn-lt"/>
                <a:cs typeface="+mj-lt"/>
              </a:rPr>
              <a:t> 二、 各种不同结构化程度的教育活动的设计原理和示例</a:t>
            </a:r>
            <a:endParaRPr sz="3200" b="1">
              <a:solidFill>
                <a:schemeClr val="accent5">
                  <a:lumMod val="75000"/>
                </a:schemeClr>
              </a:solidFill>
              <a:latin typeface="+mj-lt"/>
              <a:ea typeface="+mn-lt"/>
              <a:cs typeface="+mj-lt"/>
            </a:endParaRPr>
          </a:p>
        </p:txBody>
      </p:sp>
      <p:sp>
        <p:nvSpPr>
          <p:cNvPr id="8" name="文本框 7"/>
          <p:cNvSpPr txBox="1"/>
          <p:nvPr/>
        </p:nvSpPr>
        <p:spPr>
          <a:xfrm>
            <a:off x="2406650" y="1576705"/>
            <a:ext cx="5259070" cy="645160"/>
          </a:xfrm>
          <a:prstGeom prst="rect">
            <a:avLst/>
          </a:prstGeom>
          <a:noFill/>
        </p:spPr>
        <p:txBody>
          <a:bodyPr wrap="none" rtlCol="0" anchor="t">
            <a:spAutoFit/>
          </a:bodyPr>
          <a:p>
            <a:pPr algn="l">
              <a:lnSpc>
                <a:spcPct val="150000"/>
              </a:lnSpc>
            </a:pPr>
            <a:r>
              <a:rPr 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2</a:t>
            </a:r>
            <a:r>
              <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 “</a:t>
            </a:r>
            <a:r>
              <a:rPr 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 </a:t>
            </a:r>
            <a:r>
              <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整合科目”</a:t>
            </a:r>
            <a:r>
              <a:rPr 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 </a:t>
            </a:r>
            <a:r>
              <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教</a:t>
            </a:r>
            <a:r>
              <a:rPr 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 </a:t>
            </a:r>
            <a:r>
              <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学活动的案例与分析</a:t>
            </a:r>
            <a:endPar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endParaRPr>
          </a:p>
        </p:txBody>
      </p:sp>
      <p:sp>
        <p:nvSpPr>
          <p:cNvPr id="9" name="文本框 8"/>
          <p:cNvSpPr txBox="1"/>
          <p:nvPr/>
        </p:nvSpPr>
        <p:spPr>
          <a:xfrm>
            <a:off x="1236980" y="2919095"/>
            <a:ext cx="4923790" cy="645160"/>
          </a:xfrm>
          <a:prstGeom prst="rect">
            <a:avLst/>
          </a:prstGeom>
          <a:noFill/>
        </p:spPr>
        <p:txBody>
          <a:bodyPr wrap="none" rtlCol="0" anchor="t">
            <a:spAutoFit/>
          </a:bodyPr>
          <a:p>
            <a:pPr>
              <a:lnSpc>
                <a:spcPct val="150000"/>
              </a:lnSpc>
            </a:pPr>
            <a:r>
              <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一只螃蟹”</a:t>
            </a:r>
            <a:r>
              <a:rPr lang="en-US" altLang="zh-CN"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a:t>
            </a:r>
            <a:r>
              <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语言</a:t>
            </a:r>
            <a:r>
              <a:rPr lang="en-US" altLang="zh-CN"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a:t>
            </a:r>
            <a:r>
              <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动作</a:t>
            </a:r>
            <a:r>
              <a:rPr lang="en-US" altLang="zh-CN"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a:t>
            </a:r>
            <a:r>
              <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科学教育活动</a:t>
            </a:r>
            <a:r>
              <a:rPr lang="en-US" altLang="zh-CN"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a:t>
            </a:r>
            <a:endParaRPr lang="en-US" altLang="zh-CN"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endParaRPr>
          </a:p>
        </p:txBody>
      </p:sp>
      <p:pic>
        <p:nvPicPr>
          <p:cNvPr id="10" name="图片 9"/>
          <p:cNvPicPr>
            <a:picLocks noChangeAspect="1"/>
          </p:cNvPicPr>
          <p:nvPr/>
        </p:nvPicPr>
        <p:blipFill>
          <a:blip r:embed="rId1"/>
          <a:stretch>
            <a:fillRect/>
          </a:stretch>
        </p:blipFill>
        <p:spPr>
          <a:xfrm>
            <a:off x="7484426" y="2672185"/>
            <a:ext cx="3141046" cy="2178683"/>
          </a:xfrm>
          <a:prstGeom prst="rect">
            <a:avLst/>
          </a:prstGeom>
          <a:ln>
            <a:noFill/>
          </a:ln>
          <a:effectLst>
            <a:outerShdw blurRad="292100" dist="139700" dir="2700000" algn="tl" rotWithShape="0">
              <a:srgbClr val="333333">
                <a:alpha val="65000"/>
              </a:srgbClr>
            </a:outerShdw>
          </a:effectLst>
        </p:spPr>
      </p:pic>
      <p:sp>
        <p:nvSpPr>
          <p:cNvPr id="11" name="文本框 10"/>
          <p:cNvSpPr txBox="1"/>
          <p:nvPr/>
        </p:nvSpPr>
        <p:spPr>
          <a:xfrm>
            <a:off x="1285875" y="922655"/>
            <a:ext cx="7776845" cy="583565"/>
          </a:xfrm>
          <a:prstGeom prst="rect">
            <a:avLst/>
          </a:prstGeom>
          <a:noFill/>
          <a:ln w="9525">
            <a:noFill/>
          </a:ln>
        </p:spPr>
        <p:txBody>
          <a:bodyPr wrap="square">
            <a:spAutoFit/>
          </a:bodyPr>
          <a:p>
            <a:pPr indent="0"/>
            <a:r>
              <a:rPr lang="zh-CN" sz="3200" b="1">
                <a:solidFill>
                  <a:schemeClr val="accent5">
                    <a:lumMod val="75000"/>
                  </a:schemeClr>
                </a:solidFill>
                <a:latin typeface="+mj-lt"/>
                <a:ea typeface="+mn-lt"/>
                <a:cs typeface="+mj-lt"/>
              </a:rPr>
              <a:t>（二）</a:t>
            </a:r>
            <a:r>
              <a:rPr lang="en-US" sz="3200" b="1">
                <a:solidFill>
                  <a:schemeClr val="accent5">
                    <a:lumMod val="75000"/>
                  </a:schemeClr>
                </a:solidFill>
                <a:latin typeface="+mj-lt"/>
                <a:ea typeface="+mn-lt"/>
                <a:cs typeface="+mj-lt"/>
              </a:rPr>
              <a:t> </a:t>
            </a:r>
            <a:r>
              <a:rPr lang="zh-CN" sz="3200" b="1">
                <a:solidFill>
                  <a:schemeClr val="accent5">
                    <a:lumMod val="75000"/>
                  </a:schemeClr>
                </a:solidFill>
                <a:latin typeface="+mj-lt"/>
                <a:ea typeface="+mn-lt"/>
                <a:cs typeface="+mj-lt"/>
              </a:rPr>
              <a:t>“</a:t>
            </a:r>
            <a:r>
              <a:rPr lang="en-US" altLang="zh-CN" sz="3200" b="1">
                <a:solidFill>
                  <a:schemeClr val="accent5">
                    <a:lumMod val="75000"/>
                  </a:schemeClr>
                </a:solidFill>
                <a:latin typeface="+mj-lt"/>
                <a:ea typeface="+mn-lt"/>
                <a:cs typeface="+mj-lt"/>
              </a:rPr>
              <a:t> </a:t>
            </a:r>
            <a:r>
              <a:rPr lang="zh-CN" sz="3200" b="1">
                <a:solidFill>
                  <a:schemeClr val="accent5">
                    <a:lumMod val="75000"/>
                  </a:schemeClr>
                </a:solidFill>
                <a:latin typeface="+mj-lt"/>
                <a:ea typeface="+mn-lt"/>
                <a:cs typeface="+mj-lt"/>
              </a:rPr>
              <a:t>整合科目”</a:t>
            </a:r>
            <a:r>
              <a:rPr lang="en-US" altLang="zh-CN" sz="3200" b="1">
                <a:solidFill>
                  <a:schemeClr val="accent5">
                    <a:lumMod val="75000"/>
                  </a:schemeClr>
                </a:solidFill>
                <a:latin typeface="+mj-lt"/>
                <a:ea typeface="+mn-lt"/>
                <a:cs typeface="+mj-lt"/>
              </a:rPr>
              <a:t> </a:t>
            </a:r>
            <a:r>
              <a:rPr lang="zh-CN" sz="3200" b="1">
                <a:solidFill>
                  <a:schemeClr val="accent5">
                    <a:lumMod val="75000"/>
                  </a:schemeClr>
                </a:solidFill>
                <a:latin typeface="+mj-lt"/>
                <a:ea typeface="+mn-lt"/>
                <a:cs typeface="+mj-lt"/>
              </a:rPr>
              <a:t>教学活动</a:t>
            </a:r>
            <a:endParaRPr lang="zh-CN" altLang="en-US" sz="3200" b="1">
              <a:solidFill>
                <a:schemeClr val="accent5">
                  <a:lumMod val="75000"/>
                </a:schemeClr>
              </a:solidFill>
              <a:latin typeface="+mj-lt"/>
              <a:ea typeface="+mn-lt"/>
              <a:cs typeface="+mj-lt"/>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90550" y="202565"/>
            <a:ext cx="10740390" cy="583565"/>
          </a:xfrm>
          <a:prstGeom prst="rect">
            <a:avLst/>
          </a:prstGeom>
          <a:noFill/>
          <a:ln w="9525">
            <a:noFill/>
          </a:ln>
        </p:spPr>
        <p:txBody>
          <a:bodyPr wrap="square">
            <a:spAutoFit/>
          </a:bodyPr>
          <a:p>
            <a:pPr indent="0"/>
            <a:r>
              <a:rPr sz="3200" b="1">
                <a:solidFill>
                  <a:schemeClr val="accent5">
                    <a:lumMod val="75000"/>
                  </a:schemeClr>
                </a:solidFill>
                <a:latin typeface="+mj-lt"/>
                <a:ea typeface="+mn-lt"/>
                <a:cs typeface="+mj-lt"/>
              </a:rPr>
              <a:t> 二、 各种不同结构化程度的教育活动的设计原理和示例</a:t>
            </a:r>
            <a:endParaRPr sz="3200" b="1">
              <a:solidFill>
                <a:schemeClr val="accent5">
                  <a:lumMod val="75000"/>
                </a:schemeClr>
              </a:solidFill>
              <a:latin typeface="+mj-lt"/>
              <a:ea typeface="+mn-lt"/>
              <a:cs typeface="+mj-lt"/>
            </a:endParaRPr>
          </a:p>
        </p:txBody>
      </p:sp>
      <p:sp>
        <p:nvSpPr>
          <p:cNvPr id="6" name="文本框 5"/>
          <p:cNvSpPr txBox="1"/>
          <p:nvPr/>
        </p:nvSpPr>
        <p:spPr>
          <a:xfrm>
            <a:off x="1285875" y="922655"/>
            <a:ext cx="7776845" cy="583565"/>
          </a:xfrm>
          <a:prstGeom prst="rect">
            <a:avLst/>
          </a:prstGeom>
          <a:noFill/>
          <a:ln w="9525">
            <a:noFill/>
          </a:ln>
        </p:spPr>
        <p:txBody>
          <a:bodyPr wrap="square">
            <a:spAutoFit/>
          </a:bodyPr>
          <a:p>
            <a:pPr indent="0"/>
            <a:r>
              <a:rPr lang="zh-CN" sz="3200" b="1">
                <a:solidFill>
                  <a:schemeClr val="accent5">
                    <a:lumMod val="75000"/>
                  </a:schemeClr>
                </a:solidFill>
                <a:latin typeface="+mj-lt"/>
                <a:ea typeface="+mn-lt"/>
                <a:cs typeface="+mj-lt"/>
              </a:rPr>
              <a:t>（二）</a:t>
            </a:r>
            <a:r>
              <a:rPr lang="en-US" sz="3200" b="1">
                <a:solidFill>
                  <a:schemeClr val="accent5">
                    <a:lumMod val="75000"/>
                  </a:schemeClr>
                </a:solidFill>
                <a:latin typeface="+mj-lt"/>
                <a:ea typeface="+mn-lt"/>
                <a:cs typeface="+mj-lt"/>
              </a:rPr>
              <a:t> </a:t>
            </a:r>
            <a:r>
              <a:rPr lang="zh-CN" sz="3200" b="1">
                <a:solidFill>
                  <a:schemeClr val="accent5">
                    <a:lumMod val="75000"/>
                  </a:schemeClr>
                </a:solidFill>
                <a:latin typeface="+mj-lt"/>
                <a:ea typeface="+mn-lt"/>
                <a:cs typeface="+mj-lt"/>
              </a:rPr>
              <a:t>“</a:t>
            </a:r>
            <a:r>
              <a:rPr lang="en-US" altLang="zh-CN" sz="3200" b="1">
                <a:solidFill>
                  <a:schemeClr val="accent5">
                    <a:lumMod val="75000"/>
                  </a:schemeClr>
                </a:solidFill>
                <a:latin typeface="+mj-lt"/>
                <a:ea typeface="+mn-lt"/>
                <a:cs typeface="+mj-lt"/>
              </a:rPr>
              <a:t> </a:t>
            </a:r>
            <a:r>
              <a:rPr lang="zh-CN" sz="3200" b="1">
                <a:solidFill>
                  <a:schemeClr val="accent5">
                    <a:lumMod val="75000"/>
                  </a:schemeClr>
                </a:solidFill>
                <a:latin typeface="+mj-lt"/>
                <a:ea typeface="+mn-lt"/>
                <a:cs typeface="+mj-lt"/>
              </a:rPr>
              <a:t>整合科目”</a:t>
            </a:r>
            <a:r>
              <a:rPr lang="en-US" altLang="zh-CN" sz="3200" b="1">
                <a:solidFill>
                  <a:schemeClr val="accent5">
                    <a:lumMod val="75000"/>
                  </a:schemeClr>
                </a:solidFill>
                <a:latin typeface="+mj-lt"/>
                <a:ea typeface="+mn-lt"/>
                <a:cs typeface="+mj-lt"/>
              </a:rPr>
              <a:t> </a:t>
            </a:r>
            <a:r>
              <a:rPr lang="zh-CN" sz="3200" b="1">
                <a:solidFill>
                  <a:schemeClr val="accent5">
                    <a:lumMod val="75000"/>
                  </a:schemeClr>
                </a:solidFill>
                <a:latin typeface="+mj-lt"/>
                <a:ea typeface="+mn-lt"/>
                <a:cs typeface="+mj-lt"/>
              </a:rPr>
              <a:t>教学活动</a:t>
            </a:r>
            <a:endParaRPr lang="zh-CN" altLang="en-US" sz="3200" b="1">
              <a:solidFill>
                <a:schemeClr val="accent5">
                  <a:lumMod val="75000"/>
                </a:schemeClr>
              </a:solidFill>
              <a:latin typeface="+mj-lt"/>
              <a:ea typeface="+mn-lt"/>
              <a:cs typeface="+mj-lt"/>
            </a:endParaRPr>
          </a:p>
        </p:txBody>
      </p:sp>
      <p:sp>
        <p:nvSpPr>
          <p:cNvPr id="8" name="文本框 7"/>
          <p:cNvSpPr txBox="1"/>
          <p:nvPr/>
        </p:nvSpPr>
        <p:spPr>
          <a:xfrm>
            <a:off x="2406650" y="1576705"/>
            <a:ext cx="6090285" cy="645160"/>
          </a:xfrm>
          <a:prstGeom prst="rect">
            <a:avLst/>
          </a:prstGeom>
          <a:noFill/>
        </p:spPr>
        <p:txBody>
          <a:bodyPr wrap="none" rtlCol="0" anchor="t">
            <a:spAutoFit/>
          </a:bodyPr>
          <a:p>
            <a:pPr algn="l">
              <a:lnSpc>
                <a:spcPct val="150000"/>
              </a:lnSpc>
            </a:pPr>
            <a:r>
              <a:rPr 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3</a:t>
            </a:r>
            <a:r>
              <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 “</a:t>
            </a:r>
            <a:r>
              <a:rPr 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 </a:t>
            </a:r>
            <a:r>
              <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整合科目”</a:t>
            </a:r>
            <a:r>
              <a:rPr 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 </a:t>
            </a:r>
            <a:r>
              <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教学活动的教育价值和局限性</a:t>
            </a:r>
            <a:endPar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endParaRPr>
          </a:p>
        </p:txBody>
      </p:sp>
      <p:sp>
        <p:nvSpPr>
          <p:cNvPr id="7" name="矩形 6"/>
          <p:cNvSpPr/>
          <p:nvPr/>
        </p:nvSpPr>
        <p:spPr>
          <a:xfrm>
            <a:off x="1512570" y="2686685"/>
            <a:ext cx="4660265" cy="6591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dirty="0">
                <a:solidFill>
                  <a:schemeClr val="bg1"/>
                </a:solidFill>
                <a:latin typeface="微软雅黑" pitchFamily="34" charset="-122"/>
                <a:ea typeface="微软雅黑" pitchFamily="34" charset="-122"/>
                <a:cs typeface="Times New Roman" panose="02020603050405020304" pitchFamily="18" charset="0"/>
                <a:sym typeface="+mn-ea"/>
              </a:rPr>
              <a:t>价值</a:t>
            </a:r>
            <a:endParaRPr lang="zh-CN" altLang="en-US" sz="2800" dirty="0">
              <a:solidFill>
                <a:schemeClr val="bg1"/>
              </a:solidFill>
              <a:latin typeface="微软雅黑" pitchFamily="34" charset="-122"/>
              <a:ea typeface="微软雅黑" pitchFamily="34" charset="-122"/>
              <a:cs typeface="Times New Roman" panose="02020603050405020304" pitchFamily="18" charset="0"/>
              <a:sym typeface="+mn-ea"/>
            </a:endParaRPr>
          </a:p>
        </p:txBody>
      </p:sp>
      <p:sp>
        <p:nvSpPr>
          <p:cNvPr id="9" name="矩形 8"/>
          <p:cNvSpPr/>
          <p:nvPr/>
        </p:nvSpPr>
        <p:spPr>
          <a:xfrm>
            <a:off x="1516380" y="3362960"/>
            <a:ext cx="4673600" cy="311213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457200" algn="l" fontAlgn="auto">
              <a:lnSpc>
                <a:spcPct val="120000"/>
              </a:lnSpc>
            </a:pPr>
            <a:r>
              <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具有“单一科目”教学活动类似的教育价值，使各学科科目</a:t>
            </a:r>
            <a:r>
              <a:rPr lang="en-US" altLang="zh-CN"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a:t>
            </a:r>
            <a:r>
              <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领域</a:t>
            </a:r>
            <a:r>
              <a:rPr lang="en-US" altLang="zh-CN"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a:t>
            </a:r>
            <a:r>
              <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中具有共同性质的成分能得到整合，如果教育活动设计能达成这样的目的，</a:t>
            </a:r>
            <a:r>
              <a:rPr lang="en-US" altLang="zh-CN"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a:t>
            </a:r>
            <a:r>
              <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整合科目”教育活动就具有“单一科目”教学活动所没有的价值。</a:t>
            </a:r>
            <a:endPar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endParaRPr>
          </a:p>
        </p:txBody>
      </p:sp>
      <p:sp>
        <p:nvSpPr>
          <p:cNvPr id="10" name="矩形 9"/>
          <p:cNvSpPr/>
          <p:nvPr/>
        </p:nvSpPr>
        <p:spPr>
          <a:xfrm>
            <a:off x="6470650" y="2705735"/>
            <a:ext cx="4064000" cy="6591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t>局限性</a:t>
            </a:r>
            <a:endParaRPr lang="zh-CN" altLang="en-US" sz="2800"/>
          </a:p>
        </p:txBody>
      </p:sp>
      <p:sp>
        <p:nvSpPr>
          <p:cNvPr id="11" name="矩形 10"/>
          <p:cNvSpPr/>
          <p:nvPr/>
        </p:nvSpPr>
        <p:spPr>
          <a:xfrm>
            <a:off x="6463030" y="3382010"/>
            <a:ext cx="4064000" cy="311213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457200" algn="l" fontAlgn="auto">
              <a:lnSpc>
                <a:spcPct val="150000"/>
              </a:lnSpc>
            </a:pPr>
            <a:r>
              <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“整合科目”教学活动仍然具有“单一科目”教学活动所具有的主要局限性。</a:t>
            </a:r>
            <a:endPar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90550" y="202565"/>
            <a:ext cx="10740390" cy="583565"/>
          </a:xfrm>
          <a:prstGeom prst="rect">
            <a:avLst/>
          </a:prstGeom>
          <a:noFill/>
          <a:ln w="9525">
            <a:noFill/>
          </a:ln>
        </p:spPr>
        <p:txBody>
          <a:bodyPr wrap="square">
            <a:spAutoFit/>
          </a:bodyPr>
          <a:p>
            <a:pPr indent="0"/>
            <a:r>
              <a:rPr sz="3200" b="1">
                <a:solidFill>
                  <a:schemeClr val="accent5">
                    <a:lumMod val="75000"/>
                  </a:schemeClr>
                </a:solidFill>
                <a:latin typeface="+mj-lt"/>
                <a:ea typeface="+mn-lt"/>
                <a:cs typeface="+mj-lt"/>
              </a:rPr>
              <a:t> 二、 各种不同结构化程度的教育活动的设计原理和示例</a:t>
            </a:r>
            <a:endParaRPr sz="3200" b="1">
              <a:solidFill>
                <a:schemeClr val="accent5">
                  <a:lumMod val="75000"/>
                </a:schemeClr>
              </a:solidFill>
              <a:latin typeface="+mj-lt"/>
              <a:ea typeface="+mn-lt"/>
              <a:cs typeface="+mj-lt"/>
            </a:endParaRPr>
          </a:p>
        </p:txBody>
      </p:sp>
      <p:sp>
        <p:nvSpPr>
          <p:cNvPr id="6" name="文本框 5"/>
          <p:cNvSpPr txBox="1"/>
          <p:nvPr/>
        </p:nvSpPr>
        <p:spPr>
          <a:xfrm>
            <a:off x="1285875" y="922655"/>
            <a:ext cx="7776845" cy="583565"/>
          </a:xfrm>
          <a:prstGeom prst="rect">
            <a:avLst/>
          </a:prstGeom>
          <a:noFill/>
          <a:ln w="9525">
            <a:noFill/>
          </a:ln>
        </p:spPr>
        <p:txBody>
          <a:bodyPr wrap="square">
            <a:spAutoFit/>
          </a:bodyPr>
          <a:p>
            <a:pPr indent="0"/>
            <a:r>
              <a:rPr sz="3200" b="1">
                <a:solidFill>
                  <a:schemeClr val="accent5">
                    <a:lumMod val="75000"/>
                  </a:schemeClr>
                </a:solidFill>
                <a:latin typeface="+mj-lt"/>
                <a:ea typeface="+mn-lt"/>
                <a:cs typeface="+mj-lt"/>
              </a:rPr>
              <a:t>(三) 单元教学活动</a:t>
            </a:r>
            <a:endParaRPr sz="3200" b="1">
              <a:solidFill>
                <a:schemeClr val="accent5">
                  <a:lumMod val="75000"/>
                </a:schemeClr>
              </a:solidFill>
              <a:latin typeface="+mj-lt"/>
              <a:ea typeface="+mn-lt"/>
              <a:cs typeface="+mj-lt"/>
            </a:endParaRPr>
          </a:p>
        </p:txBody>
      </p:sp>
      <p:sp>
        <p:nvSpPr>
          <p:cNvPr id="8" name="文本框 7"/>
          <p:cNvSpPr txBox="1"/>
          <p:nvPr/>
        </p:nvSpPr>
        <p:spPr>
          <a:xfrm>
            <a:off x="2406650" y="1576705"/>
            <a:ext cx="3357245" cy="645160"/>
          </a:xfrm>
          <a:prstGeom prst="rect">
            <a:avLst/>
          </a:prstGeom>
          <a:noFill/>
        </p:spPr>
        <p:txBody>
          <a:bodyPr wrap="none" rtlCol="0" anchor="t">
            <a:spAutoFit/>
          </a:bodyPr>
          <a:p>
            <a:pPr>
              <a:lnSpc>
                <a:spcPct val="150000"/>
              </a:lnSpc>
            </a:pPr>
            <a:r>
              <a:rPr 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1.  </a:t>
            </a:r>
            <a:r>
              <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单元教学活动的性质</a:t>
            </a:r>
            <a:endPar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endParaRPr>
          </a:p>
        </p:txBody>
      </p:sp>
      <p:sp>
        <p:nvSpPr>
          <p:cNvPr id="3" name="同心圆 2"/>
          <p:cNvSpPr/>
          <p:nvPr>
            <p:custDataLst>
              <p:tags r:id="rId1"/>
            </p:custDataLst>
          </p:nvPr>
        </p:nvSpPr>
        <p:spPr>
          <a:xfrm>
            <a:off x="1430282" y="2515688"/>
            <a:ext cx="2695858" cy="2695858"/>
          </a:xfrm>
          <a:prstGeom prst="donut">
            <a:avLst>
              <a:gd name="adj" fmla="val 8835"/>
            </a:avLst>
          </a:prstGeom>
          <a:solidFill>
            <a:sysClr val="window" lastClr="FFFFFF">
              <a:lumMod val="95000"/>
            </a:sysClr>
          </a:solidFill>
          <a:ln>
            <a:noFill/>
          </a:ln>
        </p:spPr>
        <p:style>
          <a:lnRef idx="2">
            <a:srgbClr val="09BCED">
              <a:shade val="50000"/>
            </a:srgbClr>
          </a:lnRef>
          <a:fillRef idx="1">
            <a:srgbClr val="09BCED"/>
          </a:fillRef>
          <a:effectRef idx="0">
            <a:srgbClr val="09BCED"/>
          </a:effectRef>
          <a:fontRef idx="minor">
            <a:sysClr val="window" lastClr="FFFFFF"/>
          </a:fontRef>
        </p:style>
        <p:txBody>
          <a:bodyPr rtlCol="0" anchor="ctr">
            <a:normAutofit/>
          </a:bodyPr>
          <a:p>
            <a:pPr algn="ctr">
              <a:lnSpc>
                <a:spcPct val="110000"/>
              </a:lnSpc>
            </a:pPr>
            <a:endParaRPr lang="zh-CN" altLang="en-US" sz="2000" dirty="0">
              <a:solidFill>
                <a:srgbClr val="09BCED">
                  <a:lumMod val="75000"/>
                </a:srgbClr>
              </a:solidFill>
              <a:latin typeface="Arial" panose="020B0604020202020204" pitchFamily="34" charset="0"/>
              <a:ea typeface="微软雅黑" pitchFamily="34" charset="-122"/>
              <a:cs typeface="+mn-ea"/>
              <a:sym typeface="Arial" panose="020B0604020202020204" pitchFamily="34" charset="0"/>
            </a:endParaRPr>
          </a:p>
        </p:txBody>
      </p:sp>
      <p:sp>
        <p:nvSpPr>
          <p:cNvPr id="7" name="任意多边形 6"/>
          <p:cNvSpPr/>
          <p:nvPr>
            <p:custDataLst>
              <p:tags r:id="rId2"/>
            </p:custDataLst>
          </p:nvPr>
        </p:nvSpPr>
        <p:spPr>
          <a:xfrm rot="18000000">
            <a:off x="1718936" y="3213541"/>
            <a:ext cx="418772" cy="418772"/>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ln>
            <a:noFill/>
          </a:ln>
        </p:spPr>
        <p:style>
          <a:lnRef idx="2">
            <a:srgbClr val="09BCED">
              <a:shade val="50000"/>
            </a:srgbClr>
          </a:lnRef>
          <a:fillRef idx="1">
            <a:srgbClr val="09BCED"/>
          </a:fillRef>
          <a:effectRef idx="0">
            <a:srgbClr val="09BCED"/>
          </a:effectRef>
          <a:fontRef idx="minor">
            <a:sysClr val="window" lastClr="FFFFFF"/>
          </a:fontRef>
        </p:style>
        <p:txBody>
          <a:bodyPr rtlCol="0" anchor="ctr">
            <a:normAutofit/>
          </a:bodyPr>
          <a:p>
            <a:pPr algn="ctr"/>
            <a:endParaRPr lang="zh-CN" altLang="en-US">
              <a:latin typeface="Arial" panose="020B0604020202020204" pitchFamily="34" charset="0"/>
              <a:ea typeface="微软雅黑" pitchFamily="34" charset="-122"/>
              <a:sym typeface="Arial" panose="020B0604020202020204" pitchFamily="34" charset="0"/>
            </a:endParaRPr>
          </a:p>
        </p:txBody>
      </p:sp>
      <p:sp>
        <p:nvSpPr>
          <p:cNvPr id="9" name="任意多边形 8"/>
          <p:cNvSpPr/>
          <p:nvPr>
            <p:custDataLst>
              <p:tags r:id="rId3"/>
            </p:custDataLst>
          </p:nvPr>
        </p:nvSpPr>
        <p:spPr>
          <a:xfrm rot="3600000">
            <a:off x="3485392" y="3213542"/>
            <a:ext cx="418772" cy="418772"/>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ln>
            <a:noFill/>
          </a:ln>
        </p:spPr>
        <p:style>
          <a:lnRef idx="2">
            <a:srgbClr val="09BCED">
              <a:shade val="50000"/>
            </a:srgbClr>
          </a:lnRef>
          <a:fillRef idx="1">
            <a:srgbClr val="09BCED"/>
          </a:fillRef>
          <a:effectRef idx="0">
            <a:srgbClr val="09BCED"/>
          </a:effectRef>
          <a:fontRef idx="minor">
            <a:sysClr val="window" lastClr="FFFFFF"/>
          </a:fontRef>
        </p:style>
        <p:txBody>
          <a:bodyPr rtlCol="0" anchor="ctr">
            <a:normAutofit/>
          </a:bodyPr>
          <a:p>
            <a:pPr algn="ctr"/>
            <a:endParaRPr lang="zh-CN" altLang="en-US">
              <a:latin typeface="Arial" panose="020B0604020202020204" pitchFamily="34" charset="0"/>
              <a:ea typeface="微软雅黑" pitchFamily="34" charset="-122"/>
              <a:sym typeface="Arial" panose="020B0604020202020204" pitchFamily="34" charset="0"/>
            </a:endParaRPr>
          </a:p>
        </p:txBody>
      </p:sp>
      <p:sp>
        <p:nvSpPr>
          <p:cNvPr id="10" name="任意多边形 9"/>
          <p:cNvSpPr/>
          <p:nvPr>
            <p:custDataLst>
              <p:tags r:id="rId4"/>
            </p:custDataLst>
          </p:nvPr>
        </p:nvSpPr>
        <p:spPr>
          <a:xfrm rot="10800000">
            <a:off x="2549776" y="4616257"/>
            <a:ext cx="418772" cy="418772"/>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ln>
            <a:noFill/>
          </a:ln>
        </p:spPr>
        <p:style>
          <a:lnRef idx="2">
            <a:srgbClr val="09BCED">
              <a:shade val="50000"/>
            </a:srgbClr>
          </a:lnRef>
          <a:fillRef idx="1">
            <a:srgbClr val="09BCED"/>
          </a:fillRef>
          <a:effectRef idx="0">
            <a:srgbClr val="09BCED"/>
          </a:effectRef>
          <a:fontRef idx="minor">
            <a:sysClr val="window" lastClr="FFFFFF"/>
          </a:fontRef>
        </p:style>
        <p:txBody>
          <a:bodyPr rtlCol="0" anchor="ctr">
            <a:normAutofit/>
          </a:bodyPr>
          <a:p>
            <a:pPr algn="ctr"/>
            <a:endParaRPr lang="zh-CN" altLang="en-US">
              <a:latin typeface="Arial" panose="020B0604020202020204" pitchFamily="34" charset="0"/>
              <a:ea typeface="微软雅黑" pitchFamily="34" charset="-122"/>
              <a:sym typeface="Arial" panose="020B0604020202020204" pitchFamily="34" charset="0"/>
            </a:endParaRPr>
          </a:p>
        </p:txBody>
      </p:sp>
      <p:sp>
        <p:nvSpPr>
          <p:cNvPr id="11" name="矩形 10"/>
          <p:cNvSpPr/>
          <p:nvPr>
            <p:custDataLst>
              <p:tags r:id="rId5"/>
            </p:custDataLst>
          </p:nvPr>
        </p:nvSpPr>
        <p:spPr>
          <a:xfrm>
            <a:off x="3959860" y="3118485"/>
            <a:ext cx="1137285" cy="1061720"/>
          </a:xfrm>
          <a:prstGeom prst="rect">
            <a:avLst/>
          </a:prstGeom>
        </p:spPr>
        <p:txBody>
          <a:bodyPr anchor="ctr" anchorCtr="0"/>
          <a:p>
            <a:pPr>
              <a:lnSpc>
                <a:spcPct val="150000"/>
              </a:lnSpc>
            </a:pPr>
            <a:r>
              <a:rPr lang="zh-CN" altLang="en-US" sz="2400" b="1"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活动设计者决定内容；</a:t>
            </a:r>
            <a:endParaRPr lang="zh-CN" altLang="en-US" sz="2400" b="1" spc="150" dirty="0">
              <a:solidFill>
                <a:schemeClr val="bg2">
                  <a:lumMod val="25000"/>
                </a:schemeClr>
              </a:solidFill>
              <a:latin typeface="微软雅黑" pitchFamily="34" charset="-122"/>
              <a:ea typeface="微软雅黑" pitchFamily="34" charset="-122"/>
              <a:cs typeface="Times New Roman" panose="02020603050405020304" pitchFamily="18" charset="0"/>
              <a:sym typeface="+mn-ea"/>
            </a:endParaRPr>
          </a:p>
        </p:txBody>
      </p:sp>
      <p:sp>
        <p:nvSpPr>
          <p:cNvPr id="12" name="矩形 11"/>
          <p:cNvSpPr/>
          <p:nvPr>
            <p:custDataLst>
              <p:tags r:id="rId6"/>
            </p:custDataLst>
          </p:nvPr>
        </p:nvSpPr>
        <p:spPr>
          <a:xfrm>
            <a:off x="784225" y="3033395"/>
            <a:ext cx="857250" cy="1061720"/>
          </a:xfrm>
          <a:prstGeom prst="rect">
            <a:avLst/>
          </a:prstGeom>
        </p:spPr>
        <p:txBody>
          <a:bodyPr anchor="ctr" anchorCtr="0"/>
          <a:p>
            <a:pPr algn="r">
              <a:lnSpc>
                <a:spcPct val="130000"/>
              </a:lnSpc>
            </a:pPr>
            <a:r>
              <a:rPr lang="zh-CN" altLang="en-US" sz="2400" b="1"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教师教学</a:t>
            </a:r>
            <a:endParaRPr lang="zh-CN" altLang="en-US" sz="2400" b="1" spc="150" dirty="0">
              <a:solidFill>
                <a:schemeClr val="bg2">
                  <a:lumMod val="25000"/>
                </a:schemeClr>
              </a:solidFill>
              <a:latin typeface="微软雅黑" pitchFamily="34" charset="-122"/>
              <a:ea typeface="微软雅黑" pitchFamily="34" charset="-122"/>
              <a:cs typeface="Times New Roman" panose="02020603050405020304" pitchFamily="18" charset="0"/>
              <a:sym typeface="+mn-ea"/>
            </a:endParaRPr>
          </a:p>
        </p:txBody>
      </p:sp>
      <p:sp>
        <p:nvSpPr>
          <p:cNvPr id="13" name="矩形 12"/>
          <p:cNvSpPr/>
          <p:nvPr>
            <p:custDataLst>
              <p:tags r:id="rId7"/>
            </p:custDataLst>
          </p:nvPr>
        </p:nvSpPr>
        <p:spPr>
          <a:xfrm>
            <a:off x="446405" y="5117465"/>
            <a:ext cx="4919345" cy="1061720"/>
          </a:xfrm>
          <a:prstGeom prst="rect">
            <a:avLst/>
          </a:prstGeom>
        </p:spPr>
        <p:txBody>
          <a:bodyPr anchor="t" anchorCtr="0"/>
          <a:p>
            <a:pPr algn="ctr">
              <a:lnSpc>
                <a:spcPct val="130000"/>
              </a:lnSpc>
            </a:pPr>
            <a:r>
              <a:rPr lang="zh-CN" altLang="en-US" sz="2400" b="1"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活动设计者根据狭窄的专题，要求儿童统一探索几个方面的内容</a:t>
            </a:r>
            <a:endParaRPr lang="en-US" altLang="zh-CN" sz="2400" b="1" dirty="0">
              <a:solidFill>
                <a:schemeClr val="bg2">
                  <a:lumMod val="25000"/>
                </a:schemeClr>
              </a:solidFill>
              <a:latin typeface="微软雅黑" pitchFamily="34" charset="-122"/>
              <a:ea typeface="微软雅黑" pitchFamily="34" charset="-122"/>
              <a:cs typeface="Times New Roman" panose="02020603050405020304" pitchFamily="18" charset="0"/>
            </a:endParaRPr>
          </a:p>
          <a:p>
            <a:pPr algn="ctr">
              <a:lnSpc>
                <a:spcPct val="130000"/>
              </a:lnSpc>
            </a:pPr>
            <a:endParaRPr lang="en-US" altLang="zh-CN" sz="2400" b="1" spc="150" dirty="0">
              <a:solidFill>
                <a:schemeClr val="bg2">
                  <a:lumMod val="25000"/>
                </a:schemeClr>
              </a:solidFill>
              <a:latin typeface="微软雅黑" pitchFamily="34" charset="-122"/>
              <a:ea typeface="微软雅黑" pitchFamily="34" charset="-122"/>
              <a:cs typeface="Times New Roman" panose="02020603050405020304" pitchFamily="18" charset="0"/>
              <a:sym typeface="Arial" panose="020B0604020202020204" pitchFamily="34" charset="0"/>
            </a:endParaRPr>
          </a:p>
        </p:txBody>
      </p:sp>
      <p:sp>
        <p:nvSpPr>
          <p:cNvPr id="14" name="矩形 13"/>
          <p:cNvSpPr/>
          <p:nvPr>
            <p:custDataLst>
              <p:tags r:id="rId8"/>
            </p:custDataLst>
          </p:nvPr>
        </p:nvSpPr>
        <p:spPr>
          <a:xfrm>
            <a:off x="1997075" y="3390900"/>
            <a:ext cx="1720215" cy="1287145"/>
          </a:xfrm>
          <a:prstGeom prst="rect">
            <a:avLst/>
          </a:prstGeom>
        </p:spPr>
        <p:txBody>
          <a:bodyPr wrap="square" anchor="ctr">
            <a:normAutofit/>
          </a:bodyPr>
          <a:p>
            <a:pPr algn="l"/>
            <a:r>
              <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单元教学活动的</a:t>
            </a:r>
            <a:r>
              <a:rPr lang="zh-CN"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特征</a:t>
            </a:r>
            <a:endParaRPr lang="zh-CN"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endParaRPr>
          </a:p>
        </p:txBody>
      </p:sp>
      <p:sp>
        <p:nvSpPr>
          <p:cNvPr id="16" name="文本框 15"/>
          <p:cNvSpPr txBox="1"/>
          <p:nvPr/>
        </p:nvSpPr>
        <p:spPr>
          <a:xfrm>
            <a:off x="6087745" y="2040255"/>
            <a:ext cx="5015230" cy="1753235"/>
          </a:xfrm>
          <a:prstGeom prst="rect">
            <a:avLst/>
          </a:prstGeom>
          <a:noFill/>
        </p:spPr>
        <p:txBody>
          <a:bodyPr wrap="square" rtlCol="0">
            <a:spAutoFit/>
          </a:bodyPr>
          <a:p>
            <a:pPr fontAlgn="auto">
              <a:lnSpc>
                <a:spcPct val="150000"/>
              </a:lnSpc>
            </a:pPr>
            <a:r>
              <a:rPr lang="zh-CN" altLang="en-US" sz="2400" dirty="0">
                <a:solidFill>
                  <a:schemeClr val="accent2">
                    <a:lumMod val="75000"/>
                  </a:schemeClr>
                </a:solidFill>
                <a:latin typeface="微软雅黑" pitchFamily="34" charset="-122"/>
                <a:ea typeface="微软雅黑" pitchFamily="34" charset="-122"/>
                <a:cs typeface="Times New Roman" panose="02020603050405020304" pitchFamily="18" charset="0"/>
                <a:sym typeface="+mn-ea"/>
              </a:rPr>
              <a:t>单元教学活动</a:t>
            </a:r>
            <a:r>
              <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是将各个学科科目的教学内容综合到一个被称作“单元”的专题之中。</a:t>
            </a:r>
            <a:endPar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endParaRPr>
          </a:p>
        </p:txBody>
      </p:sp>
      <p:sp>
        <p:nvSpPr>
          <p:cNvPr id="100" name="文本框 99"/>
          <p:cNvSpPr txBox="1"/>
          <p:nvPr/>
        </p:nvSpPr>
        <p:spPr>
          <a:xfrm>
            <a:off x="6057900" y="3917315"/>
            <a:ext cx="5080000" cy="2306955"/>
          </a:xfrm>
          <a:prstGeom prst="rect">
            <a:avLst/>
          </a:prstGeom>
          <a:noFill/>
          <a:ln w="9525">
            <a:noFill/>
          </a:ln>
        </p:spPr>
        <p:txBody>
          <a:bodyPr>
            <a:spAutoFit/>
          </a:bodyPr>
          <a:p>
            <a:pPr marL="0" indent="0" algn="l" fontAlgn="auto">
              <a:lnSpc>
                <a:spcPct val="150000"/>
              </a:lnSpc>
            </a:pPr>
            <a:r>
              <a:rPr lang="zh-CN" sz="2400" b="0">
                <a:solidFill>
                  <a:srgbClr val="2E75B5"/>
                </a:solidFill>
                <a:cs typeface="宋体" charset="0"/>
              </a:rPr>
              <a:t>单元教学活动的设计必须放置于单元教学课程的一个专题（即一个教学单元）中，将其作为该专题的一个组成部分才有意义。</a:t>
            </a:r>
            <a:endParaRPr lang="zh-CN" altLang="en-US" sz="2400" b="0">
              <a:solidFill>
                <a:srgbClr val="2E75B5"/>
              </a:solidFill>
              <a:cs typeface="宋体"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590550" y="202565"/>
            <a:ext cx="10740390" cy="583565"/>
          </a:xfrm>
          <a:prstGeom prst="rect">
            <a:avLst/>
          </a:prstGeom>
          <a:noFill/>
          <a:ln w="9525">
            <a:noFill/>
          </a:ln>
        </p:spPr>
        <p:txBody>
          <a:bodyPr wrap="square">
            <a:spAutoFit/>
          </a:bodyPr>
          <a:p>
            <a:pPr indent="0"/>
            <a:r>
              <a:rPr sz="3200" b="1">
                <a:solidFill>
                  <a:schemeClr val="accent5">
                    <a:lumMod val="75000"/>
                  </a:schemeClr>
                </a:solidFill>
                <a:latin typeface="+mj-lt"/>
                <a:ea typeface="+mn-lt"/>
                <a:cs typeface="+mj-lt"/>
              </a:rPr>
              <a:t> 二、 各种不同结构化程度的教育活动的设计原理和示例</a:t>
            </a:r>
            <a:endParaRPr sz="3200" b="1">
              <a:solidFill>
                <a:schemeClr val="accent5">
                  <a:lumMod val="75000"/>
                </a:schemeClr>
              </a:solidFill>
              <a:latin typeface="+mj-lt"/>
              <a:ea typeface="+mn-lt"/>
              <a:cs typeface="+mj-lt"/>
            </a:endParaRPr>
          </a:p>
        </p:txBody>
      </p:sp>
      <p:sp>
        <p:nvSpPr>
          <p:cNvPr id="9" name="文本框 8"/>
          <p:cNvSpPr txBox="1"/>
          <p:nvPr/>
        </p:nvSpPr>
        <p:spPr>
          <a:xfrm>
            <a:off x="1285875" y="922655"/>
            <a:ext cx="7776845" cy="583565"/>
          </a:xfrm>
          <a:prstGeom prst="rect">
            <a:avLst/>
          </a:prstGeom>
          <a:noFill/>
          <a:ln w="9525">
            <a:noFill/>
          </a:ln>
        </p:spPr>
        <p:txBody>
          <a:bodyPr wrap="square">
            <a:spAutoFit/>
          </a:bodyPr>
          <a:p>
            <a:pPr indent="0"/>
            <a:r>
              <a:rPr sz="3200" b="1">
                <a:solidFill>
                  <a:schemeClr val="accent5">
                    <a:lumMod val="75000"/>
                  </a:schemeClr>
                </a:solidFill>
                <a:latin typeface="+mj-lt"/>
                <a:ea typeface="+mn-lt"/>
                <a:cs typeface="+mj-lt"/>
              </a:rPr>
              <a:t>(三) 单元教学活动</a:t>
            </a:r>
            <a:endParaRPr sz="3200" b="1">
              <a:solidFill>
                <a:schemeClr val="accent5">
                  <a:lumMod val="75000"/>
                </a:schemeClr>
              </a:solidFill>
              <a:latin typeface="+mj-lt"/>
              <a:ea typeface="+mn-lt"/>
              <a:cs typeface="+mj-lt"/>
            </a:endParaRPr>
          </a:p>
        </p:txBody>
      </p:sp>
      <p:sp>
        <p:nvSpPr>
          <p:cNvPr id="10" name="文本框 9"/>
          <p:cNvSpPr txBox="1"/>
          <p:nvPr/>
        </p:nvSpPr>
        <p:spPr>
          <a:xfrm>
            <a:off x="2406650" y="1576705"/>
            <a:ext cx="4358640" cy="645160"/>
          </a:xfrm>
          <a:prstGeom prst="rect">
            <a:avLst/>
          </a:prstGeom>
          <a:noFill/>
        </p:spPr>
        <p:txBody>
          <a:bodyPr wrap="none" rtlCol="0" anchor="t">
            <a:spAutoFit/>
          </a:bodyPr>
          <a:p>
            <a:pPr algn="l">
              <a:lnSpc>
                <a:spcPct val="150000"/>
              </a:lnSpc>
            </a:pPr>
            <a:r>
              <a:rPr 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2 .  </a:t>
            </a:r>
            <a:r>
              <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单元教学活动的案例与分析</a:t>
            </a:r>
            <a:endPar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endParaRPr>
          </a:p>
        </p:txBody>
      </p:sp>
      <p:sp>
        <p:nvSpPr>
          <p:cNvPr id="11" name="文本框 10"/>
          <p:cNvSpPr txBox="1"/>
          <p:nvPr/>
        </p:nvSpPr>
        <p:spPr>
          <a:xfrm>
            <a:off x="980440" y="3078480"/>
            <a:ext cx="4813300" cy="1198880"/>
          </a:xfrm>
          <a:prstGeom prst="rect">
            <a:avLst/>
          </a:prstGeom>
          <a:noFill/>
        </p:spPr>
        <p:txBody>
          <a:bodyPr wrap="square" rtlCol="0" anchor="t">
            <a:spAutoFit/>
          </a:bodyPr>
          <a:p>
            <a:pPr>
              <a:lnSpc>
                <a:spcPct val="150000"/>
              </a:lnSpc>
            </a:pPr>
            <a:r>
              <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以“树”的教学单元用作案例，分析单元教学活动性质。</a:t>
            </a:r>
            <a:endPar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endParaRPr>
          </a:p>
        </p:txBody>
      </p:sp>
      <p:pic>
        <p:nvPicPr>
          <p:cNvPr id="12" name="图片 11"/>
          <p:cNvPicPr>
            <a:picLocks noChangeAspect="1"/>
          </p:cNvPicPr>
          <p:nvPr/>
        </p:nvPicPr>
        <p:blipFill>
          <a:blip r:embed="rId1"/>
          <a:stretch>
            <a:fillRect/>
          </a:stretch>
        </p:blipFill>
        <p:spPr>
          <a:xfrm>
            <a:off x="7231791" y="2828895"/>
            <a:ext cx="2618375" cy="1901168"/>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4829175" y="3013075"/>
            <a:ext cx="2683510" cy="2311400"/>
          </a:xfrm>
          <a:prstGeom prst="rect">
            <a:avLst/>
          </a:prstGeom>
          <a:ln>
            <a:noFill/>
          </a:ln>
          <a:effectLst>
            <a:outerShdw blurRad="292100" dist="139700" dir="2700000" algn="tl" rotWithShape="0">
              <a:srgbClr val="333333">
                <a:alpha val="65000"/>
              </a:srgbClr>
            </a:outerShdw>
          </a:effectLst>
        </p:spPr>
      </p:pic>
      <p:sp>
        <p:nvSpPr>
          <p:cNvPr id="8" name="文本框 7"/>
          <p:cNvSpPr txBox="1"/>
          <p:nvPr/>
        </p:nvSpPr>
        <p:spPr>
          <a:xfrm>
            <a:off x="590550" y="202565"/>
            <a:ext cx="10740390" cy="583565"/>
          </a:xfrm>
          <a:prstGeom prst="rect">
            <a:avLst/>
          </a:prstGeom>
          <a:noFill/>
          <a:ln w="9525">
            <a:noFill/>
          </a:ln>
        </p:spPr>
        <p:txBody>
          <a:bodyPr wrap="square">
            <a:spAutoFit/>
          </a:bodyPr>
          <a:p>
            <a:pPr indent="0"/>
            <a:r>
              <a:rPr sz="3200" b="1">
                <a:solidFill>
                  <a:schemeClr val="accent5">
                    <a:lumMod val="75000"/>
                  </a:schemeClr>
                </a:solidFill>
                <a:latin typeface="+mj-lt"/>
                <a:ea typeface="+mn-lt"/>
                <a:cs typeface="+mj-lt"/>
              </a:rPr>
              <a:t> 二、 各种不同结构化程度的教育活动的设计原理和示例</a:t>
            </a:r>
            <a:endParaRPr sz="3200" b="1">
              <a:solidFill>
                <a:schemeClr val="accent5">
                  <a:lumMod val="75000"/>
                </a:schemeClr>
              </a:solidFill>
              <a:latin typeface="+mj-lt"/>
              <a:ea typeface="+mn-lt"/>
              <a:cs typeface="+mj-lt"/>
            </a:endParaRPr>
          </a:p>
        </p:txBody>
      </p:sp>
      <p:sp>
        <p:nvSpPr>
          <p:cNvPr id="9" name="文本框 8"/>
          <p:cNvSpPr txBox="1"/>
          <p:nvPr/>
        </p:nvSpPr>
        <p:spPr>
          <a:xfrm>
            <a:off x="1285875" y="922655"/>
            <a:ext cx="7776845" cy="583565"/>
          </a:xfrm>
          <a:prstGeom prst="rect">
            <a:avLst/>
          </a:prstGeom>
          <a:noFill/>
          <a:ln w="9525">
            <a:noFill/>
          </a:ln>
        </p:spPr>
        <p:txBody>
          <a:bodyPr wrap="square">
            <a:spAutoFit/>
          </a:bodyPr>
          <a:p>
            <a:pPr indent="0"/>
            <a:r>
              <a:rPr sz="3200" b="1">
                <a:solidFill>
                  <a:schemeClr val="accent5">
                    <a:lumMod val="75000"/>
                  </a:schemeClr>
                </a:solidFill>
                <a:latin typeface="+mj-lt"/>
                <a:ea typeface="+mn-lt"/>
                <a:cs typeface="+mj-lt"/>
              </a:rPr>
              <a:t>(三) 单元教学活动</a:t>
            </a:r>
            <a:endParaRPr sz="3200" b="1">
              <a:solidFill>
                <a:schemeClr val="accent5">
                  <a:lumMod val="75000"/>
                </a:schemeClr>
              </a:solidFill>
              <a:latin typeface="+mj-lt"/>
              <a:ea typeface="+mn-lt"/>
              <a:cs typeface="+mj-lt"/>
            </a:endParaRPr>
          </a:p>
        </p:txBody>
      </p:sp>
      <p:sp>
        <p:nvSpPr>
          <p:cNvPr id="10" name="文本框 9"/>
          <p:cNvSpPr txBox="1"/>
          <p:nvPr/>
        </p:nvSpPr>
        <p:spPr>
          <a:xfrm>
            <a:off x="2406650" y="1576705"/>
            <a:ext cx="5104765" cy="645160"/>
          </a:xfrm>
          <a:prstGeom prst="rect">
            <a:avLst/>
          </a:prstGeom>
          <a:noFill/>
        </p:spPr>
        <p:txBody>
          <a:bodyPr wrap="none" rtlCol="0" anchor="t">
            <a:spAutoFit/>
          </a:bodyPr>
          <a:p>
            <a:pPr algn="l">
              <a:lnSpc>
                <a:spcPct val="150000"/>
              </a:lnSpc>
            </a:pPr>
            <a:r>
              <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3. 单元教学活动的教育价值和局限性</a:t>
            </a:r>
            <a:endPar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endParaRPr>
          </a:p>
        </p:txBody>
      </p:sp>
      <p:sp>
        <p:nvSpPr>
          <p:cNvPr id="7" name="矩形 6"/>
          <p:cNvSpPr/>
          <p:nvPr/>
        </p:nvSpPr>
        <p:spPr>
          <a:xfrm>
            <a:off x="500380" y="2454275"/>
            <a:ext cx="4163060" cy="65913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dirty="0">
                <a:solidFill>
                  <a:schemeClr val="bg1"/>
                </a:solidFill>
                <a:latin typeface="微软雅黑" pitchFamily="34" charset="-122"/>
                <a:ea typeface="微软雅黑" pitchFamily="34" charset="-122"/>
                <a:cs typeface="Times New Roman" panose="02020603050405020304" pitchFamily="18" charset="0"/>
                <a:sym typeface="+mn-ea"/>
              </a:rPr>
              <a:t>价值</a:t>
            </a:r>
            <a:endParaRPr lang="zh-CN" altLang="en-US" sz="2800" dirty="0">
              <a:solidFill>
                <a:schemeClr val="bg1"/>
              </a:solidFill>
              <a:latin typeface="微软雅黑" pitchFamily="34" charset="-122"/>
              <a:ea typeface="微软雅黑" pitchFamily="34" charset="-122"/>
              <a:cs typeface="Times New Roman" panose="02020603050405020304" pitchFamily="18" charset="0"/>
              <a:sym typeface="+mn-ea"/>
            </a:endParaRPr>
          </a:p>
        </p:txBody>
      </p:sp>
      <p:sp>
        <p:nvSpPr>
          <p:cNvPr id="6" name="矩形 5"/>
          <p:cNvSpPr/>
          <p:nvPr/>
        </p:nvSpPr>
        <p:spPr>
          <a:xfrm>
            <a:off x="504190" y="3130550"/>
            <a:ext cx="4175125" cy="311213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457200" algn="l" fontAlgn="auto">
              <a:lnSpc>
                <a:spcPct val="120000"/>
              </a:lnSpc>
            </a:pPr>
            <a:r>
              <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单元教学活动具有高结构教育活动都具有的一些价值，计划性、控制性以及可操作性等都比较强。</a:t>
            </a:r>
            <a:endPar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endParaRPr>
          </a:p>
        </p:txBody>
      </p:sp>
      <p:sp>
        <p:nvSpPr>
          <p:cNvPr id="11" name="矩形 10"/>
          <p:cNvSpPr/>
          <p:nvPr/>
        </p:nvSpPr>
        <p:spPr>
          <a:xfrm>
            <a:off x="7710170" y="2306320"/>
            <a:ext cx="4211955" cy="6877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dirty="0">
                <a:solidFill>
                  <a:schemeClr val="bg1"/>
                </a:solidFill>
                <a:latin typeface="微软雅黑" pitchFamily="34" charset="-122"/>
                <a:ea typeface="微软雅黑" pitchFamily="34" charset="-122"/>
                <a:cs typeface="Times New Roman" panose="02020603050405020304" pitchFamily="18" charset="0"/>
                <a:sym typeface="+mn-ea"/>
              </a:rPr>
              <a:t>局限性</a:t>
            </a:r>
            <a:endParaRPr lang="zh-CN" altLang="en-US" sz="2800" dirty="0">
              <a:solidFill>
                <a:schemeClr val="bg1"/>
              </a:solidFill>
              <a:latin typeface="微软雅黑" pitchFamily="34" charset="-122"/>
              <a:ea typeface="微软雅黑" pitchFamily="34" charset="-122"/>
              <a:cs typeface="Times New Roman" panose="02020603050405020304" pitchFamily="18" charset="0"/>
              <a:sym typeface="+mn-ea"/>
            </a:endParaRPr>
          </a:p>
        </p:txBody>
      </p:sp>
      <p:sp>
        <p:nvSpPr>
          <p:cNvPr id="12" name="矩形 11"/>
          <p:cNvSpPr/>
          <p:nvPr/>
        </p:nvSpPr>
        <p:spPr>
          <a:xfrm>
            <a:off x="7715250" y="2982595"/>
            <a:ext cx="4224020" cy="324929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nSpc>
                <a:spcPct val="150000"/>
              </a:lnSpc>
            </a:pPr>
            <a:r>
              <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单元教学活动相比“单一科目”教学和“整合科目”教学活动结构化程度较低，多少顾及了幼儿自己的生活经验和学习。</a:t>
            </a:r>
            <a:endPar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590550" y="202565"/>
            <a:ext cx="10740390" cy="583565"/>
          </a:xfrm>
          <a:prstGeom prst="rect">
            <a:avLst/>
          </a:prstGeom>
          <a:noFill/>
          <a:ln w="9525">
            <a:noFill/>
          </a:ln>
        </p:spPr>
        <p:txBody>
          <a:bodyPr wrap="square">
            <a:spAutoFit/>
          </a:bodyPr>
          <a:p>
            <a:pPr indent="0"/>
            <a:r>
              <a:rPr sz="3200" b="1">
                <a:solidFill>
                  <a:schemeClr val="accent5">
                    <a:lumMod val="75000"/>
                  </a:schemeClr>
                </a:solidFill>
                <a:latin typeface="+mj-lt"/>
                <a:ea typeface="+mn-lt"/>
                <a:cs typeface="+mj-lt"/>
              </a:rPr>
              <a:t> 二、 各种不同结构化程度的教育活动的设计原理和示例</a:t>
            </a:r>
            <a:endParaRPr sz="3200" b="1">
              <a:solidFill>
                <a:schemeClr val="accent5">
                  <a:lumMod val="75000"/>
                </a:schemeClr>
              </a:solidFill>
              <a:latin typeface="+mj-lt"/>
              <a:ea typeface="+mn-lt"/>
              <a:cs typeface="+mj-lt"/>
            </a:endParaRPr>
          </a:p>
        </p:txBody>
      </p:sp>
      <p:sp>
        <p:nvSpPr>
          <p:cNvPr id="9" name="文本框 8"/>
          <p:cNvSpPr txBox="1"/>
          <p:nvPr/>
        </p:nvSpPr>
        <p:spPr>
          <a:xfrm>
            <a:off x="1285875" y="922655"/>
            <a:ext cx="7776845" cy="583565"/>
          </a:xfrm>
          <a:prstGeom prst="rect">
            <a:avLst/>
          </a:prstGeom>
          <a:noFill/>
          <a:ln w="9525">
            <a:noFill/>
          </a:ln>
        </p:spPr>
        <p:txBody>
          <a:bodyPr wrap="square">
            <a:spAutoFit/>
          </a:bodyPr>
          <a:p>
            <a:pPr indent="0"/>
            <a:r>
              <a:rPr sz="3200" b="1">
                <a:solidFill>
                  <a:schemeClr val="accent5">
                    <a:lumMod val="75000"/>
                  </a:schemeClr>
                </a:solidFill>
                <a:latin typeface="+mj-lt"/>
                <a:ea typeface="+mn-lt"/>
                <a:cs typeface="+mj-lt"/>
              </a:rPr>
              <a:t>（四） 主题教学活动</a:t>
            </a:r>
            <a:endParaRPr sz="3200" b="1">
              <a:solidFill>
                <a:schemeClr val="accent5">
                  <a:lumMod val="75000"/>
                </a:schemeClr>
              </a:solidFill>
              <a:latin typeface="+mj-lt"/>
              <a:ea typeface="+mn-lt"/>
              <a:cs typeface="+mj-lt"/>
            </a:endParaRPr>
          </a:p>
        </p:txBody>
      </p:sp>
      <p:sp>
        <p:nvSpPr>
          <p:cNvPr id="10" name="文本框 9"/>
          <p:cNvSpPr txBox="1"/>
          <p:nvPr/>
        </p:nvSpPr>
        <p:spPr>
          <a:xfrm>
            <a:off x="2406650" y="1576705"/>
            <a:ext cx="3442335" cy="645160"/>
          </a:xfrm>
          <a:prstGeom prst="rect">
            <a:avLst/>
          </a:prstGeom>
          <a:noFill/>
        </p:spPr>
        <p:txBody>
          <a:bodyPr wrap="none" rtlCol="0" anchor="t">
            <a:spAutoFit/>
          </a:bodyPr>
          <a:p>
            <a:pPr>
              <a:lnSpc>
                <a:spcPct val="150000"/>
              </a:lnSpc>
            </a:pPr>
            <a:r>
              <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 1. </a:t>
            </a:r>
            <a:r>
              <a:rPr 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 </a:t>
            </a:r>
            <a:r>
              <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主题教学活动的特征</a:t>
            </a:r>
            <a:endPar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endParaRPr>
          </a:p>
        </p:txBody>
      </p:sp>
      <p:sp>
        <p:nvSpPr>
          <p:cNvPr id="26" name="圆角矩形 25"/>
          <p:cNvSpPr/>
          <p:nvPr>
            <p:custDataLst>
              <p:tags r:id="rId1"/>
            </p:custDataLst>
          </p:nvPr>
        </p:nvSpPr>
        <p:spPr>
          <a:xfrm>
            <a:off x="824865" y="3256280"/>
            <a:ext cx="2570480" cy="1240790"/>
          </a:xfrm>
          <a:prstGeom prst="roundRect">
            <a:avLst/>
          </a:prstGeom>
          <a:solidFill>
            <a:srgbClr val="F0503F"/>
          </a:solidFill>
        </p:spPr>
        <p:style>
          <a:lnRef idx="2">
            <a:sysClr val="window" lastClr="FFFFFF">
              <a:hueOff val="0"/>
              <a:satOff val="0"/>
              <a:lumOff val="0"/>
              <a:alphaOff val="0"/>
            </a:sysClr>
          </a:lnRef>
          <a:fillRef idx="1">
            <a:scrgbClr r="0" g="0" b="0"/>
          </a:fillRef>
          <a:effectRef idx="0">
            <a:srgbClr val="3E5161">
              <a:hueOff val="0"/>
              <a:satOff val="0"/>
              <a:lumOff val="0"/>
              <a:alphaOff val="0"/>
            </a:srgbClr>
          </a:effectRef>
          <a:fontRef idx="minor">
            <a:sysClr val="window" lastClr="FFFFFF"/>
          </a:fontRef>
        </p:style>
        <p:txBody>
          <a:bodyPr spcFirstLastPara="0" vert="horz" wrap="square" lIns="90000" tIns="46800" rIns="90000" bIns="46800" numCol="1" spcCol="1270" anchor="ctr" anchorCtr="0">
            <a:normAutofit/>
          </a:bodyPr>
          <a:lstStyle/>
          <a:p>
            <a:pPr lvl="0" algn="ctr" defTabSz="889000">
              <a:lnSpc>
                <a:spcPct val="90000"/>
              </a:lnSpc>
              <a:spcBef>
                <a:spcPct val="0"/>
              </a:spcBef>
              <a:spcAft>
                <a:spcPct val="35000"/>
              </a:spcAft>
            </a:pPr>
            <a:r>
              <a:rPr sz="2800" b="1" dirty="0">
                <a:solidFill>
                  <a:schemeClr val="bg1"/>
                </a:solidFill>
                <a:latin typeface="微软雅黑" pitchFamily="34" charset="-122"/>
                <a:ea typeface="微软雅黑" pitchFamily="34" charset="-122"/>
                <a:cs typeface="Times New Roman" panose="02020603050405020304" pitchFamily="18" charset="0"/>
                <a:sym typeface="+mn-ea"/>
              </a:rPr>
              <a:t>主题教学活动的特征</a:t>
            </a:r>
            <a:endParaRPr lang="en-US" sz="2800" b="1" i="0" kern="1200" cap="all" baseline="0" dirty="0">
              <a:solidFill>
                <a:schemeClr val="bg1"/>
              </a:solidFill>
              <a:latin typeface="微软雅黑" pitchFamily="34" charset="-122"/>
              <a:ea typeface="微软雅黑" pitchFamily="34" charset="-122"/>
              <a:cs typeface="Times New Roman" panose="02020603050405020304" pitchFamily="18" charset="0"/>
              <a:sym typeface="+mn-ea"/>
            </a:endParaRPr>
          </a:p>
        </p:txBody>
      </p:sp>
      <p:sp>
        <p:nvSpPr>
          <p:cNvPr id="28" name="任意多边形 27"/>
          <p:cNvSpPr/>
          <p:nvPr>
            <p:custDataLst>
              <p:tags r:id="rId2"/>
            </p:custDataLst>
          </p:nvPr>
        </p:nvSpPr>
        <p:spPr>
          <a:xfrm>
            <a:off x="4448175" y="2495550"/>
            <a:ext cx="2032635" cy="942975"/>
          </a:xfrm>
          <a:custGeom>
            <a:avLst/>
            <a:gdLst>
              <a:gd name="connsiteX0" fmla="*/ 0 w 1178613"/>
              <a:gd name="connsiteY0" fmla="*/ 94289 h 942890"/>
              <a:gd name="connsiteX1" fmla="*/ 94289 w 1178613"/>
              <a:gd name="connsiteY1" fmla="*/ 0 h 942890"/>
              <a:gd name="connsiteX2" fmla="*/ 1084324 w 1178613"/>
              <a:gd name="connsiteY2" fmla="*/ 0 h 942890"/>
              <a:gd name="connsiteX3" fmla="*/ 1178613 w 1178613"/>
              <a:gd name="connsiteY3" fmla="*/ 94289 h 942890"/>
              <a:gd name="connsiteX4" fmla="*/ 1178613 w 1178613"/>
              <a:gd name="connsiteY4" fmla="*/ 848601 h 942890"/>
              <a:gd name="connsiteX5" fmla="*/ 1084324 w 1178613"/>
              <a:gd name="connsiteY5" fmla="*/ 942890 h 942890"/>
              <a:gd name="connsiteX6" fmla="*/ 94289 w 1178613"/>
              <a:gd name="connsiteY6" fmla="*/ 942890 h 942890"/>
              <a:gd name="connsiteX7" fmla="*/ 0 w 1178613"/>
              <a:gd name="connsiteY7" fmla="*/ 848601 h 942890"/>
              <a:gd name="connsiteX8" fmla="*/ 0 w 1178613"/>
              <a:gd name="connsiteY8" fmla="*/ 94289 h 942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8613" h="942890">
                <a:moveTo>
                  <a:pt x="0" y="94289"/>
                </a:moveTo>
                <a:cubicBezTo>
                  <a:pt x="0" y="42215"/>
                  <a:pt x="42215" y="0"/>
                  <a:pt x="94289" y="0"/>
                </a:cubicBezTo>
                <a:lnTo>
                  <a:pt x="1084324" y="0"/>
                </a:lnTo>
                <a:cubicBezTo>
                  <a:pt x="1136398" y="0"/>
                  <a:pt x="1178613" y="42215"/>
                  <a:pt x="1178613" y="94289"/>
                </a:cubicBezTo>
                <a:lnTo>
                  <a:pt x="1178613" y="848601"/>
                </a:lnTo>
                <a:cubicBezTo>
                  <a:pt x="1178613" y="900675"/>
                  <a:pt x="1136398" y="942890"/>
                  <a:pt x="1084324" y="942890"/>
                </a:cubicBezTo>
                <a:lnTo>
                  <a:pt x="94289" y="942890"/>
                </a:lnTo>
                <a:cubicBezTo>
                  <a:pt x="42215" y="942890"/>
                  <a:pt x="0" y="900675"/>
                  <a:pt x="0" y="848601"/>
                </a:cubicBezTo>
                <a:lnTo>
                  <a:pt x="0" y="94289"/>
                </a:lnTo>
                <a:close/>
              </a:path>
            </a:pathLst>
          </a:custGeom>
          <a:solidFill>
            <a:srgbClr val="3E5161"/>
          </a:solidFill>
        </p:spPr>
        <p:style>
          <a:lnRef idx="2">
            <a:sysClr val="window" lastClr="FFFFFF">
              <a:hueOff val="0"/>
              <a:satOff val="0"/>
              <a:lumOff val="0"/>
              <a:alphaOff val="0"/>
            </a:sysClr>
          </a:lnRef>
          <a:fillRef idx="1">
            <a:scrgbClr r="0" g="0" b="0"/>
          </a:fillRef>
          <a:effectRef idx="0">
            <a:srgbClr val="3E5161">
              <a:hueOff val="0"/>
              <a:satOff val="0"/>
              <a:lumOff val="0"/>
              <a:alphaOff val="0"/>
            </a:srgbClr>
          </a:effectRef>
          <a:fontRef idx="minor">
            <a:sysClr val="window" lastClr="FFFFFF"/>
          </a:fontRef>
        </p:style>
        <p:txBody>
          <a:bodyPr spcFirstLastPara="0" vert="horz" wrap="square" lIns="90000" tIns="46800" rIns="90000" bIns="46800" numCol="1" spcCol="1270" anchor="ctr" anchorCtr="0">
            <a:normAutofit/>
          </a:bodyPr>
          <a:lstStyle/>
          <a:p>
            <a:pPr lvl="0" algn="ctr" defTabSz="889000">
              <a:lnSpc>
                <a:spcPct val="90000"/>
              </a:lnSpc>
              <a:spcBef>
                <a:spcPct val="0"/>
              </a:spcBef>
              <a:spcAft>
                <a:spcPct val="35000"/>
              </a:spcAft>
            </a:pPr>
            <a:r>
              <a:rPr lang="en-US" sz="2400" b="1" i="0" kern="1200" cap="all" baseline="0">
                <a:solidFill>
                  <a:srgbClr val="FFFFFF"/>
                </a:solidFill>
                <a:latin typeface="Arial Bold" panose="020B0604020202020204" charset="0"/>
                <a:sym typeface="Arial" panose="020B0604020202020204" pitchFamily="34" charset="0"/>
              </a:rPr>
              <a:t>教师教学</a:t>
            </a:r>
            <a:endParaRPr lang="en-US" sz="2400" b="1" i="0" kern="1200" cap="all" baseline="0">
              <a:solidFill>
                <a:srgbClr val="FFFFFF"/>
              </a:solidFill>
              <a:latin typeface="Arial Bold" panose="020B0604020202020204" charset="0"/>
              <a:sym typeface="Arial" panose="020B0604020202020204" pitchFamily="34" charset="0"/>
            </a:endParaRPr>
          </a:p>
        </p:txBody>
      </p:sp>
      <p:sp>
        <p:nvSpPr>
          <p:cNvPr id="30" name="任意多边形 29"/>
          <p:cNvSpPr/>
          <p:nvPr>
            <p:custDataLst>
              <p:tags r:id="rId3"/>
            </p:custDataLst>
          </p:nvPr>
        </p:nvSpPr>
        <p:spPr>
          <a:xfrm>
            <a:off x="4448175" y="4227830"/>
            <a:ext cx="2191385" cy="1809115"/>
          </a:xfrm>
          <a:custGeom>
            <a:avLst/>
            <a:gdLst>
              <a:gd name="connsiteX0" fmla="*/ 0 w 1178613"/>
              <a:gd name="connsiteY0" fmla="*/ 94289 h 942890"/>
              <a:gd name="connsiteX1" fmla="*/ 94289 w 1178613"/>
              <a:gd name="connsiteY1" fmla="*/ 0 h 942890"/>
              <a:gd name="connsiteX2" fmla="*/ 1084324 w 1178613"/>
              <a:gd name="connsiteY2" fmla="*/ 0 h 942890"/>
              <a:gd name="connsiteX3" fmla="*/ 1178613 w 1178613"/>
              <a:gd name="connsiteY3" fmla="*/ 94289 h 942890"/>
              <a:gd name="connsiteX4" fmla="*/ 1178613 w 1178613"/>
              <a:gd name="connsiteY4" fmla="*/ 848601 h 942890"/>
              <a:gd name="connsiteX5" fmla="*/ 1084324 w 1178613"/>
              <a:gd name="connsiteY5" fmla="*/ 942890 h 942890"/>
              <a:gd name="connsiteX6" fmla="*/ 94289 w 1178613"/>
              <a:gd name="connsiteY6" fmla="*/ 942890 h 942890"/>
              <a:gd name="connsiteX7" fmla="*/ 0 w 1178613"/>
              <a:gd name="connsiteY7" fmla="*/ 848601 h 942890"/>
              <a:gd name="connsiteX8" fmla="*/ 0 w 1178613"/>
              <a:gd name="connsiteY8" fmla="*/ 94289 h 942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8613" h="942890">
                <a:moveTo>
                  <a:pt x="0" y="94289"/>
                </a:moveTo>
                <a:cubicBezTo>
                  <a:pt x="0" y="42215"/>
                  <a:pt x="42215" y="0"/>
                  <a:pt x="94289" y="0"/>
                </a:cubicBezTo>
                <a:lnTo>
                  <a:pt x="1084324" y="0"/>
                </a:lnTo>
                <a:cubicBezTo>
                  <a:pt x="1136398" y="0"/>
                  <a:pt x="1178613" y="42215"/>
                  <a:pt x="1178613" y="94289"/>
                </a:cubicBezTo>
                <a:lnTo>
                  <a:pt x="1178613" y="848601"/>
                </a:lnTo>
                <a:cubicBezTo>
                  <a:pt x="1178613" y="900675"/>
                  <a:pt x="1136398" y="942890"/>
                  <a:pt x="1084324" y="942890"/>
                </a:cubicBezTo>
                <a:lnTo>
                  <a:pt x="94289" y="942890"/>
                </a:lnTo>
                <a:cubicBezTo>
                  <a:pt x="42215" y="942890"/>
                  <a:pt x="0" y="900675"/>
                  <a:pt x="0" y="848601"/>
                </a:cubicBezTo>
                <a:lnTo>
                  <a:pt x="0" y="94289"/>
                </a:lnTo>
                <a:close/>
              </a:path>
            </a:pathLst>
          </a:custGeom>
          <a:solidFill>
            <a:srgbClr val="5BC5ED"/>
          </a:solidFill>
        </p:spPr>
        <p:style>
          <a:lnRef idx="2">
            <a:sysClr val="window" lastClr="FFFFFF">
              <a:hueOff val="0"/>
              <a:satOff val="0"/>
              <a:lumOff val="0"/>
              <a:alphaOff val="0"/>
            </a:sysClr>
          </a:lnRef>
          <a:fillRef idx="1">
            <a:scrgbClr r="0" g="0" b="0"/>
          </a:fillRef>
          <a:effectRef idx="0">
            <a:srgbClr val="3E5161">
              <a:hueOff val="0"/>
              <a:satOff val="0"/>
              <a:lumOff val="0"/>
              <a:alphaOff val="0"/>
            </a:srgbClr>
          </a:effectRef>
          <a:fontRef idx="minor">
            <a:sysClr val="window" lastClr="FFFFFF"/>
          </a:fontRef>
        </p:style>
        <p:txBody>
          <a:bodyPr spcFirstLastPara="0" vert="horz" wrap="square" lIns="90000" tIns="46800" rIns="90000" bIns="46800" numCol="1" spcCol="1270" anchor="ctr" anchorCtr="0">
            <a:normAutofit/>
          </a:bodyPr>
          <a:lstStyle/>
          <a:p>
            <a:pPr lvl="0" algn="l" defTabSz="889000">
              <a:lnSpc>
                <a:spcPct val="90000"/>
              </a:lnSpc>
              <a:spcBef>
                <a:spcPct val="0"/>
              </a:spcBef>
              <a:spcAft>
                <a:spcPct val="35000"/>
              </a:spcAft>
            </a:pPr>
            <a:r>
              <a:rPr lang="en-US" sz="2400" b="1" i="0" kern="1200" cap="all" baseline="0">
                <a:solidFill>
                  <a:srgbClr val="FFFFFF"/>
                </a:solidFill>
                <a:latin typeface="Arial Bold" panose="020B0604020202020204" charset="0"/>
                <a:sym typeface="Arial" panose="020B0604020202020204" pitchFamily="34" charset="0"/>
              </a:rPr>
              <a:t>决定内容，或儿童根据较广专题的学习经验发起活动</a:t>
            </a:r>
            <a:endParaRPr lang="en-US" sz="2400" b="1" i="0" kern="1200" cap="all" baseline="0">
              <a:solidFill>
                <a:srgbClr val="FFFFFF"/>
              </a:solidFill>
              <a:latin typeface="Arial Bold" panose="020B0604020202020204" charset="0"/>
              <a:sym typeface="Arial" panose="020B0604020202020204" pitchFamily="34" charset="0"/>
            </a:endParaRPr>
          </a:p>
        </p:txBody>
      </p:sp>
      <p:cxnSp>
        <p:nvCxnSpPr>
          <p:cNvPr id="7" name="直接箭头连接符 6"/>
          <p:cNvCxnSpPr/>
          <p:nvPr>
            <p:custDataLst>
              <p:tags r:id="rId4"/>
            </p:custDataLst>
          </p:nvPr>
        </p:nvCxnSpPr>
        <p:spPr>
          <a:xfrm flipH="1">
            <a:off x="3460923" y="2940037"/>
            <a:ext cx="824058" cy="771418"/>
          </a:xfrm>
          <a:prstGeom prst="straightConnector1">
            <a:avLst/>
          </a:prstGeom>
          <a:ln w="15875">
            <a:tailEnd type="triangle"/>
          </a:ln>
        </p:spPr>
        <p:style>
          <a:lnRef idx="1">
            <a:srgbClr val="3E5161"/>
          </a:lnRef>
          <a:fillRef idx="0">
            <a:srgbClr val="3E5161"/>
          </a:fillRef>
          <a:effectRef idx="0">
            <a:srgbClr val="3E5161"/>
          </a:effectRef>
          <a:fontRef idx="minor">
            <a:sysClr val="windowText" lastClr="000000"/>
          </a:fontRef>
        </p:style>
      </p:cxnSp>
      <p:cxnSp>
        <p:nvCxnSpPr>
          <p:cNvPr id="4" name="直接箭头连接符 3"/>
          <p:cNvCxnSpPr/>
          <p:nvPr>
            <p:custDataLst>
              <p:tags r:id="rId5"/>
            </p:custDataLst>
          </p:nvPr>
        </p:nvCxnSpPr>
        <p:spPr>
          <a:xfrm flipH="1" flipV="1">
            <a:off x="3460923" y="4091709"/>
            <a:ext cx="824058" cy="655785"/>
          </a:xfrm>
          <a:prstGeom prst="straightConnector1">
            <a:avLst/>
          </a:prstGeom>
          <a:ln w="15875">
            <a:tailEnd type="triangle"/>
          </a:ln>
        </p:spPr>
        <p:style>
          <a:lnRef idx="1">
            <a:srgbClr val="3E5161"/>
          </a:lnRef>
          <a:fillRef idx="0">
            <a:srgbClr val="3E5161"/>
          </a:fillRef>
          <a:effectRef idx="0">
            <a:srgbClr val="3E5161"/>
          </a:effectRef>
          <a:fontRef idx="minor">
            <a:sysClr val="windowText" lastClr="000000"/>
          </a:fontRef>
        </p:style>
      </p:cxnSp>
      <p:sp>
        <p:nvSpPr>
          <p:cNvPr id="100" name="文本框 99"/>
          <p:cNvSpPr txBox="1"/>
          <p:nvPr/>
        </p:nvSpPr>
        <p:spPr>
          <a:xfrm>
            <a:off x="7118985" y="1677035"/>
            <a:ext cx="4397375" cy="3969385"/>
          </a:xfrm>
          <a:prstGeom prst="rect">
            <a:avLst/>
          </a:prstGeom>
          <a:noFill/>
          <a:ln w="9525">
            <a:noFill/>
          </a:ln>
        </p:spPr>
        <p:txBody>
          <a:bodyPr wrap="square">
            <a:spAutoFit/>
          </a:bodyPr>
          <a:p>
            <a:pPr marL="0" indent="0" algn="l" fontAlgn="auto">
              <a:lnSpc>
                <a:spcPct val="150000"/>
              </a:lnSpc>
            </a:pPr>
            <a:r>
              <a:rPr lang="zh-CN" sz="2400" b="0">
                <a:cs typeface="宋体" charset="0"/>
              </a:rPr>
              <a:t>主题教学活动是将各个学科科目的教学内容综合到一个网络状的主题之中，围绕主题而展开的一系列教育活动。可由教师确定活动目标和活动内容，也可由幼儿根据与主题有关的学习经验发起活动。</a:t>
            </a:r>
            <a:endParaRPr lang="zh-CN" altLang="en-US" sz="2400" b="0">
              <a:cs typeface="宋体"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31850" y="2648585"/>
            <a:ext cx="4330700" cy="645160"/>
          </a:xfrm>
          <a:prstGeom prst="rect">
            <a:avLst/>
          </a:prstGeom>
        </p:spPr>
        <p:txBody>
          <a:bodyPr wrap="square">
            <a:spAutoFit/>
          </a:bodyPr>
          <a:lstStyle/>
          <a:p>
            <a:pPr>
              <a:lnSpc>
                <a:spcPct val="150000"/>
              </a:lnSpc>
            </a:pPr>
            <a:r>
              <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rPr>
              <a:t>“</a:t>
            </a:r>
            <a:r>
              <a:rPr lang="en-US" altLang="zh-CN" sz="2400" dirty="0">
                <a:solidFill>
                  <a:schemeClr val="bg2">
                    <a:lumMod val="25000"/>
                  </a:schemeClr>
                </a:solidFill>
                <a:latin typeface="微软雅黑" pitchFamily="34" charset="-122"/>
                <a:ea typeface="微软雅黑" pitchFamily="34" charset="-122"/>
                <a:cs typeface="Times New Roman" panose="02020603050405020304" pitchFamily="18" charset="0"/>
              </a:rPr>
              <a:t> </a:t>
            </a:r>
            <a:r>
              <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rPr>
              <a:t>小马过河</a:t>
            </a:r>
            <a:r>
              <a:rPr lang="en-US" altLang="zh-CN" sz="2400" dirty="0">
                <a:solidFill>
                  <a:schemeClr val="bg2">
                    <a:lumMod val="25000"/>
                  </a:schemeClr>
                </a:solidFill>
                <a:latin typeface="微软雅黑" pitchFamily="34" charset="-122"/>
                <a:ea typeface="微软雅黑" pitchFamily="34" charset="-122"/>
                <a:cs typeface="Times New Roman" panose="02020603050405020304" pitchFamily="18" charset="0"/>
              </a:rPr>
              <a:t> </a:t>
            </a:r>
            <a:r>
              <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rPr>
              <a:t>”、“</a:t>
            </a:r>
            <a:r>
              <a:rPr lang="en-US" altLang="zh-CN" sz="2400" dirty="0">
                <a:solidFill>
                  <a:schemeClr val="bg2">
                    <a:lumMod val="25000"/>
                  </a:schemeClr>
                </a:solidFill>
                <a:latin typeface="微软雅黑" pitchFamily="34" charset="-122"/>
                <a:ea typeface="微软雅黑" pitchFamily="34" charset="-122"/>
                <a:cs typeface="Times New Roman" panose="02020603050405020304" pitchFamily="18" charset="0"/>
              </a:rPr>
              <a:t> </a:t>
            </a:r>
            <a:r>
              <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rPr>
              <a:t>螃蟹”</a:t>
            </a:r>
            <a:endPar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endParaRPr>
          </a:p>
        </p:txBody>
      </p:sp>
      <p:sp>
        <p:nvSpPr>
          <p:cNvPr id="8" name="文本框 7"/>
          <p:cNvSpPr txBox="1"/>
          <p:nvPr/>
        </p:nvSpPr>
        <p:spPr>
          <a:xfrm>
            <a:off x="590550" y="202565"/>
            <a:ext cx="10740390" cy="583565"/>
          </a:xfrm>
          <a:prstGeom prst="rect">
            <a:avLst/>
          </a:prstGeom>
          <a:noFill/>
          <a:ln w="9525">
            <a:noFill/>
          </a:ln>
        </p:spPr>
        <p:txBody>
          <a:bodyPr wrap="square">
            <a:spAutoFit/>
          </a:bodyPr>
          <a:p>
            <a:pPr indent="0"/>
            <a:r>
              <a:rPr sz="3200" b="1">
                <a:solidFill>
                  <a:schemeClr val="accent5">
                    <a:lumMod val="75000"/>
                  </a:schemeClr>
                </a:solidFill>
                <a:latin typeface="+mj-lt"/>
                <a:ea typeface="+mn-lt"/>
                <a:cs typeface="+mj-lt"/>
              </a:rPr>
              <a:t> 二、 各种不同结构化程度的教育活动的设计原理和示例</a:t>
            </a:r>
            <a:endParaRPr sz="3200" b="1">
              <a:solidFill>
                <a:schemeClr val="accent5">
                  <a:lumMod val="75000"/>
                </a:schemeClr>
              </a:solidFill>
              <a:latin typeface="+mj-lt"/>
              <a:ea typeface="+mn-lt"/>
              <a:cs typeface="+mj-lt"/>
            </a:endParaRPr>
          </a:p>
        </p:txBody>
      </p:sp>
      <p:sp>
        <p:nvSpPr>
          <p:cNvPr id="9" name="文本框 8"/>
          <p:cNvSpPr txBox="1"/>
          <p:nvPr/>
        </p:nvSpPr>
        <p:spPr>
          <a:xfrm>
            <a:off x="1285875" y="922655"/>
            <a:ext cx="7776845" cy="583565"/>
          </a:xfrm>
          <a:prstGeom prst="rect">
            <a:avLst/>
          </a:prstGeom>
          <a:noFill/>
          <a:ln w="9525">
            <a:noFill/>
          </a:ln>
        </p:spPr>
        <p:txBody>
          <a:bodyPr wrap="square">
            <a:spAutoFit/>
          </a:bodyPr>
          <a:p>
            <a:pPr indent="0"/>
            <a:r>
              <a:rPr sz="3200" b="1">
                <a:solidFill>
                  <a:schemeClr val="accent5">
                    <a:lumMod val="75000"/>
                  </a:schemeClr>
                </a:solidFill>
                <a:latin typeface="+mj-lt"/>
                <a:ea typeface="+mn-lt"/>
                <a:cs typeface="+mj-lt"/>
              </a:rPr>
              <a:t>（四） 主题教学活动</a:t>
            </a:r>
            <a:endParaRPr sz="3200" b="1">
              <a:solidFill>
                <a:schemeClr val="accent5">
                  <a:lumMod val="75000"/>
                </a:schemeClr>
              </a:solidFill>
              <a:latin typeface="+mj-lt"/>
              <a:ea typeface="+mn-lt"/>
              <a:cs typeface="+mj-lt"/>
            </a:endParaRPr>
          </a:p>
        </p:txBody>
      </p:sp>
      <p:sp>
        <p:nvSpPr>
          <p:cNvPr id="10" name="文本框 9"/>
          <p:cNvSpPr txBox="1"/>
          <p:nvPr/>
        </p:nvSpPr>
        <p:spPr>
          <a:xfrm>
            <a:off x="2406650" y="1576705"/>
            <a:ext cx="4273550" cy="645160"/>
          </a:xfrm>
          <a:prstGeom prst="rect">
            <a:avLst/>
          </a:prstGeom>
          <a:noFill/>
        </p:spPr>
        <p:txBody>
          <a:bodyPr wrap="none" rtlCol="0" anchor="t">
            <a:spAutoFit/>
          </a:bodyPr>
          <a:p>
            <a:pPr algn="l">
              <a:lnSpc>
                <a:spcPct val="150000"/>
              </a:lnSpc>
            </a:pPr>
            <a:r>
              <a:rPr 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2</a:t>
            </a:r>
            <a:r>
              <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 </a:t>
            </a:r>
            <a:r>
              <a:rPr 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 </a:t>
            </a:r>
            <a:r>
              <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主题教学活动的案例与分析</a:t>
            </a:r>
            <a:endPar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endParaRPr>
          </a:p>
        </p:txBody>
      </p:sp>
      <p:pic>
        <p:nvPicPr>
          <p:cNvPr id="4" name="图片 3" descr="4A9F2B94-F72B-4116-81C7-005BDAC6B9DC"/>
          <p:cNvPicPr>
            <a:picLocks noChangeAspect="1"/>
          </p:cNvPicPr>
          <p:nvPr/>
        </p:nvPicPr>
        <p:blipFill>
          <a:blip r:embed="rId1"/>
          <a:stretch>
            <a:fillRect/>
          </a:stretch>
        </p:blipFill>
        <p:spPr>
          <a:xfrm>
            <a:off x="4723130" y="2256790"/>
            <a:ext cx="6710680" cy="4168775"/>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590550" y="202565"/>
            <a:ext cx="10740390" cy="583565"/>
          </a:xfrm>
          <a:prstGeom prst="rect">
            <a:avLst/>
          </a:prstGeom>
          <a:noFill/>
          <a:ln w="9525">
            <a:noFill/>
          </a:ln>
        </p:spPr>
        <p:txBody>
          <a:bodyPr wrap="square">
            <a:spAutoFit/>
          </a:bodyPr>
          <a:p>
            <a:pPr indent="0"/>
            <a:r>
              <a:rPr sz="3200" b="1">
                <a:solidFill>
                  <a:schemeClr val="accent5">
                    <a:lumMod val="75000"/>
                  </a:schemeClr>
                </a:solidFill>
                <a:latin typeface="+mj-lt"/>
                <a:ea typeface="+mn-lt"/>
                <a:cs typeface="+mj-lt"/>
              </a:rPr>
              <a:t> 二、 各种不同结构化程度的教育活动的设计原理和示例</a:t>
            </a:r>
            <a:endParaRPr sz="3200" b="1">
              <a:solidFill>
                <a:schemeClr val="accent5">
                  <a:lumMod val="75000"/>
                </a:schemeClr>
              </a:solidFill>
              <a:latin typeface="+mj-lt"/>
              <a:ea typeface="+mn-lt"/>
              <a:cs typeface="+mj-lt"/>
            </a:endParaRPr>
          </a:p>
        </p:txBody>
      </p:sp>
      <p:sp>
        <p:nvSpPr>
          <p:cNvPr id="9" name="文本框 8"/>
          <p:cNvSpPr txBox="1"/>
          <p:nvPr/>
        </p:nvSpPr>
        <p:spPr>
          <a:xfrm>
            <a:off x="1285875" y="922655"/>
            <a:ext cx="7776845" cy="583565"/>
          </a:xfrm>
          <a:prstGeom prst="rect">
            <a:avLst/>
          </a:prstGeom>
          <a:noFill/>
          <a:ln w="9525">
            <a:noFill/>
          </a:ln>
        </p:spPr>
        <p:txBody>
          <a:bodyPr wrap="square">
            <a:spAutoFit/>
          </a:bodyPr>
          <a:p>
            <a:pPr indent="0"/>
            <a:r>
              <a:rPr sz="3200" b="1">
                <a:solidFill>
                  <a:schemeClr val="accent5">
                    <a:lumMod val="75000"/>
                  </a:schemeClr>
                </a:solidFill>
                <a:latin typeface="+mj-lt"/>
                <a:ea typeface="+mn-lt"/>
                <a:cs typeface="+mj-lt"/>
              </a:rPr>
              <a:t>（四） 主题教学活动</a:t>
            </a:r>
            <a:endParaRPr sz="3200" b="1">
              <a:solidFill>
                <a:schemeClr val="accent5">
                  <a:lumMod val="75000"/>
                </a:schemeClr>
              </a:solidFill>
              <a:latin typeface="+mj-lt"/>
              <a:ea typeface="+mn-lt"/>
              <a:cs typeface="+mj-lt"/>
            </a:endParaRPr>
          </a:p>
        </p:txBody>
      </p:sp>
      <p:sp>
        <p:nvSpPr>
          <p:cNvPr id="10" name="文本框 9"/>
          <p:cNvSpPr txBox="1"/>
          <p:nvPr/>
        </p:nvSpPr>
        <p:spPr>
          <a:xfrm>
            <a:off x="2406650" y="1576705"/>
            <a:ext cx="4273550" cy="645160"/>
          </a:xfrm>
          <a:prstGeom prst="rect">
            <a:avLst/>
          </a:prstGeom>
          <a:noFill/>
        </p:spPr>
        <p:txBody>
          <a:bodyPr wrap="none" rtlCol="0" anchor="t">
            <a:spAutoFit/>
          </a:bodyPr>
          <a:p>
            <a:pPr algn="l">
              <a:lnSpc>
                <a:spcPct val="150000"/>
              </a:lnSpc>
            </a:pPr>
            <a:r>
              <a:rPr 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2</a:t>
            </a:r>
            <a:r>
              <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 </a:t>
            </a:r>
            <a:r>
              <a:rPr 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 </a:t>
            </a:r>
            <a:r>
              <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主题教学活动的案例与分析</a:t>
            </a:r>
            <a:endPar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endParaRPr>
          </a:p>
        </p:txBody>
      </p:sp>
      <p:pic>
        <p:nvPicPr>
          <p:cNvPr id="2" name="图片 1" descr="1E3AA909-76CB-41E3-9F04-0558D0ADF80B"/>
          <p:cNvPicPr>
            <a:picLocks noChangeAspect="1"/>
          </p:cNvPicPr>
          <p:nvPr/>
        </p:nvPicPr>
        <p:blipFill>
          <a:blip r:embed="rId1"/>
          <a:stretch>
            <a:fillRect/>
          </a:stretch>
        </p:blipFill>
        <p:spPr>
          <a:xfrm>
            <a:off x="486410" y="2569845"/>
            <a:ext cx="6142355" cy="3775710"/>
          </a:xfrm>
          <a:prstGeom prst="rect">
            <a:avLst/>
          </a:prstGeom>
        </p:spPr>
      </p:pic>
      <p:pic>
        <p:nvPicPr>
          <p:cNvPr id="4" name="图片 3" descr="84D27149-5626-47B0-BD5D-157CF8F42311"/>
          <p:cNvPicPr>
            <a:picLocks noChangeAspect="1"/>
          </p:cNvPicPr>
          <p:nvPr/>
        </p:nvPicPr>
        <p:blipFill>
          <a:blip r:embed="rId2"/>
          <a:stretch>
            <a:fillRect/>
          </a:stretch>
        </p:blipFill>
        <p:spPr>
          <a:xfrm>
            <a:off x="6866890" y="1824990"/>
            <a:ext cx="4950460" cy="4592955"/>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512570" y="2686685"/>
            <a:ext cx="4660265" cy="659130"/>
          </a:xfrm>
          <a:prstGeom prst="rect">
            <a:avLst/>
          </a:prstGeom>
        </p:spPr>
        <p:style>
          <a:lnRef idx="3">
            <a:schemeClr val="lt1"/>
          </a:lnRef>
          <a:fillRef idx="1">
            <a:schemeClr val="accent6"/>
          </a:fillRef>
          <a:effectRef idx="1">
            <a:schemeClr val="accent6"/>
          </a:effectRef>
          <a:fontRef idx="minor">
            <a:schemeClr val="lt1"/>
          </a:fontRef>
        </p:style>
        <p:txBody>
          <a:bodyPr rtlCol="0" anchor="ctr"/>
          <a:p>
            <a:pPr algn="ctr"/>
            <a:r>
              <a:rPr lang="zh-CN" altLang="en-US" sz="2800" dirty="0">
                <a:solidFill>
                  <a:schemeClr val="bg1"/>
                </a:solidFill>
                <a:latin typeface="微软雅黑" pitchFamily="34" charset="-122"/>
                <a:ea typeface="微软雅黑" pitchFamily="34" charset="-122"/>
                <a:cs typeface="Times New Roman" panose="02020603050405020304" pitchFamily="18" charset="0"/>
                <a:sym typeface="+mn-ea"/>
              </a:rPr>
              <a:t>价值</a:t>
            </a:r>
            <a:endParaRPr lang="zh-CN" altLang="en-US" sz="2800" dirty="0">
              <a:solidFill>
                <a:schemeClr val="bg1"/>
              </a:solidFill>
              <a:latin typeface="微软雅黑" pitchFamily="34" charset="-122"/>
              <a:ea typeface="微软雅黑" pitchFamily="34" charset="-122"/>
              <a:cs typeface="Times New Roman" panose="02020603050405020304" pitchFamily="18" charset="0"/>
              <a:sym typeface="+mn-ea"/>
            </a:endParaRPr>
          </a:p>
        </p:txBody>
      </p:sp>
      <p:sp>
        <p:nvSpPr>
          <p:cNvPr id="9" name="矩形 8"/>
          <p:cNvSpPr/>
          <p:nvPr/>
        </p:nvSpPr>
        <p:spPr>
          <a:xfrm>
            <a:off x="1516380" y="3362960"/>
            <a:ext cx="4673600" cy="311213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457200" algn="l" fontAlgn="auto">
              <a:lnSpc>
                <a:spcPct val="120000"/>
              </a:lnSpc>
            </a:pPr>
            <a:r>
              <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主题教学活动既能反映幼儿教育的一些基本要求，给予幼儿一些必须的知识和技能的学习，又能够在不同程度上顾及幼儿的兴趣和需要，激励幼儿在活动的过程中根据自己的经验和需要生成教育活动。</a:t>
            </a:r>
            <a:endPar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endParaRPr>
          </a:p>
        </p:txBody>
      </p:sp>
      <p:sp>
        <p:nvSpPr>
          <p:cNvPr id="10" name="矩形 9"/>
          <p:cNvSpPr/>
          <p:nvPr/>
        </p:nvSpPr>
        <p:spPr>
          <a:xfrm>
            <a:off x="6470650" y="2705735"/>
            <a:ext cx="4064000" cy="659130"/>
          </a:xfrm>
          <a:prstGeom prst="rect">
            <a:avLst/>
          </a:prstGeom>
        </p:spPr>
        <p:style>
          <a:lnRef idx="3">
            <a:schemeClr val="lt1"/>
          </a:lnRef>
          <a:fillRef idx="1">
            <a:schemeClr val="accent6"/>
          </a:fillRef>
          <a:effectRef idx="1">
            <a:schemeClr val="accent6"/>
          </a:effectRef>
          <a:fontRef idx="minor">
            <a:schemeClr val="lt1"/>
          </a:fontRef>
        </p:style>
        <p:txBody>
          <a:bodyPr rtlCol="0" anchor="ctr"/>
          <a:p>
            <a:pPr algn="ctr"/>
            <a:r>
              <a:rPr lang="zh-CN" altLang="en-US" sz="2800"/>
              <a:t>局限性</a:t>
            </a:r>
            <a:endParaRPr lang="zh-CN" altLang="en-US" sz="2800"/>
          </a:p>
        </p:txBody>
      </p:sp>
      <p:sp>
        <p:nvSpPr>
          <p:cNvPr id="11" name="矩形 10"/>
          <p:cNvSpPr/>
          <p:nvPr/>
        </p:nvSpPr>
        <p:spPr>
          <a:xfrm>
            <a:off x="6463030" y="3382010"/>
            <a:ext cx="4064000" cy="311213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457200" algn="l" fontAlgn="auto">
              <a:lnSpc>
                <a:spcPct val="150000"/>
              </a:lnSpc>
            </a:pPr>
            <a:r>
              <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教育活动对教师的要求较高，既要能把握活动设计者的设计意图，又要能准确地回应幼儿生成的活动，从而满足他们的兴趣和需要。</a:t>
            </a:r>
            <a:endPar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endParaRPr>
          </a:p>
        </p:txBody>
      </p:sp>
      <p:sp>
        <p:nvSpPr>
          <p:cNvPr id="2" name="文本框 1"/>
          <p:cNvSpPr txBox="1"/>
          <p:nvPr/>
        </p:nvSpPr>
        <p:spPr>
          <a:xfrm>
            <a:off x="590550" y="202565"/>
            <a:ext cx="10740390" cy="583565"/>
          </a:xfrm>
          <a:prstGeom prst="rect">
            <a:avLst/>
          </a:prstGeom>
          <a:noFill/>
          <a:ln w="9525">
            <a:noFill/>
          </a:ln>
        </p:spPr>
        <p:txBody>
          <a:bodyPr wrap="square">
            <a:spAutoFit/>
          </a:bodyPr>
          <a:p>
            <a:pPr indent="0"/>
            <a:r>
              <a:rPr sz="3200" b="1">
                <a:solidFill>
                  <a:schemeClr val="accent5">
                    <a:lumMod val="75000"/>
                  </a:schemeClr>
                </a:solidFill>
                <a:latin typeface="+mj-lt"/>
                <a:ea typeface="+mn-lt"/>
                <a:cs typeface="+mj-lt"/>
              </a:rPr>
              <a:t> 二、 各种不同结构化程度的教育活动的设计原理和示例</a:t>
            </a:r>
            <a:endParaRPr sz="3200" b="1">
              <a:solidFill>
                <a:schemeClr val="accent5">
                  <a:lumMod val="75000"/>
                </a:schemeClr>
              </a:solidFill>
              <a:latin typeface="+mj-lt"/>
              <a:ea typeface="+mn-lt"/>
              <a:cs typeface="+mj-lt"/>
            </a:endParaRPr>
          </a:p>
        </p:txBody>
      </p:sp>
      <p:sp>
        <p:nvSpPr>
          <p:cNvPr id="3" name="文本框 2"/>
          <p:cNvSpPr txBox="1"/>
          <p:nvPr/>
        </p:nvSpPr>
        <p:spPr>
          <a:xfrm>
            <a:off x="1285875" y="922655"/>
            <a:ext cx="7776845" cy="583565"/>
          </a:xfrm>
          <a:prstGeom prst="rect">
            <a:avLst/>
          </a:prstGeom>
          <a:noFill/>
          <a:ln w="9525">
            <a:noFill/>
          </a:ln>
        </p:spPr>
        <p:txBody>
          <a:bodyPr wrap="square">
            <a:spAutoFit/>
          </a:bodyPr>
          <a:p>
            <a:pPr indent="0"/>
            <a:r>
              <a:rPr sz="3200" b="1">
                <a:solidFill>
                  <a:schemeClr val="accent5">
                    <a:lumMod val="75000"/>
                  </a:schemeClr>
                </a:solidFill>
                <a:latin typeface="+mj-lt"/>
                <a:ea typeface="+mn-lt"/>
                <a:cs typeface="+mj-lt"/>
              </a:rPr>
              <a:t>（四） 主题教学活动</a:t>
            </a:r>
            <a:endParaRPr sz="3200" b="1">
              <a:solidFill>
                <a:schemeClr val="accent5">
                  <a:lumMod val="75000"/>
                </a:schemeClr>
              </a:solidFill>
              <a:latin typeface="+mj-lt"/>
              <a:ea typeface="+mn-lt"/>
              <a:cs typeface="+mj-lt"/>
            </a:endParaRPr>
          </a:p>
        </p:txBody>
      </p:sp>
      <p:sp>
        <p:nvSpPr>
          <p:cNvPr id="4" name="文本框 3"/>
          <p:cNvSpPr txBox="1"/>
          <p:nvPr/>
        </p:nvSpPr>
        <p:spPr>
          <a:xfrm>
            <a:off x="2406650" y="1576705"/>
            <a:ext cx="5189855" cy="645160"/>
          </a:xfrm>
          <a:prstGeom prst="rect">
            <a:avLst/>
          </a:prstGeom>
          <a:noFill/>
        </p:spPr>
        <p:txBody>
          <a:bodyPr wrap="none" rtlCol="0" anchor="t">
            <a:spAutoFit/>
          </a:bodyPr>
          <a:p>
            <a:pPr algn="l">
              <a:lnSpc>
                <a:spcPct val="150000"/>
              </a:lnSpc>
            </a:pPr>
            <a:r>
              <a:rPr 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3</a:t>
            </a:r>
            <a:r>
              <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 </a:t>
            </a:r>
            <a:r>
              <a:rPr 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 </a:t>
            </a:r>
            <a:r>
              <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主题教学活动的教育价值和局限性</a:t>
            </a:r>
            <a:endPar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标题 1"/>
          <p:cNvSpPr>
            <a:spLocks noGrp="1"/>
          </p:cNvSpPr>
          <p:nvPr>
            <p:ph type="title"/>
          </p:nvPr>
        </p:nvSpPr>
        <p:spPr>
          <a:xfrm>
            <a:off x="875665" y="-12700"/>
            <a:ext cx="10515600" cy="1325563"/>
          </a:xfrm>
        </p:spPr>
        <p:txBody>
          <a:bodyPr vert="horz" wrap="square" lIns="91440" tIns="45720" rIns="91440" bIns="45720" anchor="ctr" anchorCtr="0"/>
          <a:p>
            <a:pPr defTabSz="914400">
              <a:buNone/>
            </a:pPr>
            <a:r>
              <a:rPr lang="zh-CN" altLang="en-US" sz="3200" kern="1200" dirty="0">
                <a:solidFill>
                  <a:schemeClr val="accent1">
                    <a:lumMod val="50000"/>
                  </a:schemeClr>
                </a:solidFill>
                <a:latin typeface="黑体" charset="0"/>
                <a:ea typeface="黑体" charset="0"/>
                <a:cs typeface="黑体" charset="0"/>
              </a:rPr>
              <a:t>一、 游戏与幼儿园课程中的游戏</a:t>
            </a:r>
            <a:endParaRPr lang="zh-CN" altLang="en-US" sz="3200" kern="1200" dirty="0">
              <a:solidFill>
                <a:schemeClr val="accent1">
                  <a:lumMod val="50000"/>
                </a:schemeClr>
              </a:solidFill>
              <a:latin typeface="黑体" charset="0"/>
              <a:ea typeface="黑体" charset="0"/>
              <a:cs typeface="黑体" charset="0"/>
            </a:endParaRPr>
          </a:p>
        </p:txBody>
      </p:sp>
      <p:sp>
        <p:nvSpPr>
          <p:cNvPr id="5" name="文本框 4"/>
          <p:cNvSpPr txBox="1"/>
          <p:nvPr/>
        </p:nvSpPr>
        <p:spPr>
          <a:xfrm>
            <a:off x="820420" y="1226185"/>
            <a:ext cx="10029825" cy="583565"/>
          </a:xfrm>
          <a:prstGeom prst="rect">
            <a:avLst/>
          </a:prstGeom>
          <a:noFill/>
        </p:spPr>
        <p:txBody>
          <a:bodyPr wrap="square" rtlCol="0">
            <a:spAutoFit/>
          </a:bodyPr>
          <a:p>
            <a:r>
              <a:rPr lang="zh-CN" altLang="en-US" sz="3200" dirty="0">
                <a:solidFill>
                  <a:schemeClr val="accent1">
                    <a:lumMod val="50000"/>
                  </a:schemeClr>
                </a:solidFill>
                <a:latin typeface="黑体" charset="0"/>
                <a:ea typeface="黑体" charset="0"/>
                <a:cs typeface="黑体" charset="0"/>
                <a:sym typeface="+mn-ea"/>
              </a:rPr>
              <a:t>（一） 高结构幼儿园教育活动目标的设置</a:t>
            </a:r>
            <a:endParaRPr lang="zh-CN" altLang="en-US" sz="3200" dirty="0">
              <a:solidFill>
                <a:schemeClr val="accent1">
                  <a:lumMod val="50000"/>
                </a:schemeClr>
              </a:solidFill>
              <a:latin typeface="黑体" charset="0"/>
              <a:ea typeface="黑体" charset="0"/>
              <a:cs typeface="黑体" charset="0"/>
              <a:sym typeface="+mn-ea"/>
            </a:endParaRPr>
          </a:p>
        </p:txBody>
      </p:sp>
      <p:sp>
        <p:nvSpPr>
          <p:cNvPr id="100" name="文本框 99"/>
          <p:cNvSpPr txBox="1"/>
          <p:nvPr/>
        </p:nvSpPr>
        <p:spPr>
          <a:xfrm>
            <a:off x="644525" y="2264410"/>
            <a:ext cx="4726940" cy="1753235"/>
          </a:xfrm>
          <a:prstGeom prst="rect">
            <a:avLst/>
          </a:prstGeom>
          <a:noFill/>
          <a:ln w="9525">
            <a:noFill/>
          </a:ln>
        </p:spPr>
        <p:txBody>
          <a:bodyPr wrap="square">
            <a:spAutoFit/>
          </a:bodyPr>
          <a:p>
            <a:pPr marL="0" indent="457200" algn="l">
              <a:lnSpc>
                <a:spcPct val="150000"/>
              </a:lnSpc>
            </a:pPr>
            <a:r>
              <a:rPr lang="zh-CN" sz="2400" b="0">
                <a:cs typeface="宋体" charset="0"/>
              </a:rPr>
              <a:t>在为高结构幼儿园教育活动设置活动目标时，教育活动设计者往往会采用行为目标取向。</a:t>
            </a:r>
            <a:endParaRPr lang="zh-CN" altLang="en-US" sz="2400" b="0">
              <a:cs typeface="宋体" charset="0"/>
            </a:endParaRPr>
          </a:p>
        </p:txBody>
      </p:sp>
      <p:sp>
        <p:nvSpPr>
          <p:cNvPr id="4" name="文本框 3"/>
          <p:cNvSpPr txBox="1"/>
          <p:nvPr/>
        </p:nvSpPr>
        <p:spPr>
          <a:xfrm>
            <a:off x="652145" y="4485005"/>
            <a:ext cx="10846435" cy="1753235"/>
          </a:xfrm>
          <a:prstGeom prst="rect">
            <a:avLst/>
          </a:prstGeom>
          <a:noFill/>
        </p:spPr>
        <p:txBody>
          <a:bodyPr wrap="square" rtlCol="0" anchor="t">
            <a:spAutoFit/>
          </a:bodyPr>
          <a:p>
            <a:pPr marL="0" indent="457200" algn="l">
              <a:lnSpc>
                <a:spcPct val="150000"/>
              </a:lnSpc>
            </a:pPr>
            <a:r>
              <a:rPr lang="zh-CN" sz="2400">
                <a:cs typeface="宋体" charset="0"/>
                <a:sym typeface="+mn-ea"/>
              </a:rPr>
              <a:t>所谓</a:t>
            </a:r>
            <a:r>
              <a:rPr lang="zh-CN" sz="2400">
                <a:solidFill>
                  <a:schemeClr val="accent2"/>
                </a:solidFill>
                <a:cs typeface="宋体" charset="0"/>
                <a:sym typeface="+mn-ea"/>
              </a:rPr>
              <a:t>行为目标</a:t>
            </a:r>
            <a:r>
              <a:rPr lang="zh-CN" sz="2400">
                <a:cs typeface="宋体" charset="0"/>
                <a:sym typeface="+mn-ea"/>
              </a:rPr>
              <a:t>，指的是可以用具体的、可被观察的幼儿行为加以表述的幼儿园教育活动目标，它指向的是教育活动实施以后在幼儿身上所发生的行为变化。</a:t>
            </a:r>
            <a:endParaRPr lang="zh-CN" altLang="en-US" sz="2400">
              <a:cs typeface="宋体" charset="0"/>
              <a:sym typeface="+mn-ea"/>
            </a:endParaRPr>
          </a:p>
        </p:txBody>
      </p:sp>
      <p:pic>
        <p:nvPicPr>
          <p:cNvPr id="6" name="图片 5"/>
          <p:cNvPicPr>
            <a:picLocks noChangeAspect="1"/>
          </p:cNvPicPr>
          <p:nvPr/>
        </p:nvPicPr>
        <p:blipFill>
          <a:blip r:embed="rId1"/>
          <a:stretch>
            <a:fillRect/>
          </a:stretch>
        </p:blipFill>
        <p:spPr>
          <a:xfrm>
            <a:off x="8176895" y="2452370"/>
            <a:ext cx="2725420" cy="1831975"/>
          </a:xfrm>
          <a:prstGeom prst="rect">
            <a:avLst/>
          </a:prstGeom>
          <a:ln>
            <a:noFill/>
          </a:ln>
          <a:effectLst>
            <a:outerShdw blurRad="292100" dist="139700" dir="2700000" algn="tl" rotWithShape="0">
              <a:srgbClr val="333333">
                <a:alpha val="65000"/>
              </a:srgbClr>
            </a:outerShdw>
          </a:effectLst>
        </p:spPr>
      </p:pic>
    </p:spTree>
    <p:custDataLst>
      <p:tags r:id="rId2"/>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590550" y="202565"/>
            <a:ext cx="10740390" cy="583565"/>
          </a:xfrm>
          <a:prstGeom prst="rect">
            <a:avLst/>
          </a:prstGeom>
          <a:noFill/>
          <a:ln w="9525">
            <a:noFill/>
          </a:ln>
        </p:spPr>
        <p:txBody>
          <a:bodyPr wrap="square">
            <a:spAutoFit/>
          </a:bodyPr>
          <a:p>
            <a:pPr indent="0"/>
            <a:r>
              <a:rPr sz="3200" b="1">
                <a:solidFill>
                  <a:schemeClr val="accent5">
                    <a:lumMod val="75000"/>
                  </a:schemeClr>
                </a:solidFill>
                <a:latin typeface="+mj-lt"/>
                <a:ea typeface="+mn-lt"/>
                <a:cs typeface="+mj-lt"/>
              </a:rPr>
              <a:t> 二、 各种不同结构化程度的教育活动的设计原理和示例</a:t>
            </a:r>
            <a:endParaRPr sz="3200" b="1">
              <a:solidFill>
                <a:schemeClr val="accent5">
                  <a:lumMod val="75000"/>
                </a:schemeClr>
              </a:solidFill>
              <a:latin typeface="+mj-lt"/>
              <a:ea typeface="+mn-lt"/>
              <a:cs typeface="+mj-lt"/>
            </a:endParaRPr>
          </a:p>
        </p:txBody>
      </p:sp>
      <p:sp>
        <p:nvSpPr>
          <p:cNvPr id="9" name="文本框 8"/>
          <p:cNvSpPr txBox="1"/>
          <p:nvPr/>
        </p:nvSpPr>
        <p:spPr>
          <a:xfrm>
            <a:off x="1285875" y="922655"/>
            <a:ext cx="7776845" cy="583565"/>
          </a:xfrm>
          <a:prstGeom prst="rect">
            <a:avLst/>
          </a:prstGeom>
          <a:noFill/>
          <a:ln w="9525">
            <a:noFill/>
          </a:ln>
        </p:spPr>
        <p:txBody>
          <a:bodyPr wrap="square">
            <a:spAutoFit/>
          </a:bodyPr>
          <a:p>
            <a:pPr indent="0"/>
            <a:r>
              <a:rPr sz="3200" b="1">
                <a:solidFill>
                  <a:schemeClr val="accent5">
                    <a:lumMod val="75000"/>
                  </a:schemeClr>
                </a:solidFill>
                <a:latin typeface="+mj-lt"/>
                <a:ea typeface="+mn-lt"/>
                <a:cs typeface="+mj-lt"/>
              </a:rPr>
              <a:t>（五） 方案教学（项目教学）活动</a:t>
            </a:r>
            <a:endParaRPr sz="3200" b="1">
              <a:solidFill>
                <a:schemeClr val="accent5">
                  <a:lumMod val="75000"/>
                </a:schemeClr>
              </a:solidFill>
              <a:latin typeface="+mj-lt"/>
              <a:ea typeface="+mn-lt"/>
              <a:cs typeface="+mj-lt"/>
            </a:endParaRPr>
          </a:p>
        </p:txBody>
      </p:sp>
      <p:sp>
        <p:nvSpPr>
          <p:cNvPr id="10" name="文本框 9"/>
          <p:cNvSpPr txBox="1"/>
          <p:nvPr/>
        </p:nvSpPr>
        <p:spPr>
          <a:xfrm>
            <a:off x="2406650" y="1576705"/>
            <a:ext cx="3442335" cy="645160"/>
          </a:xfrm>
          <a:prstGeom prst="rect">
            <a:avLst/>
          </a:prstGeom>
          <a:noFill/>
        </p:spPr>
        <p:txBody>
          <a:bodyPr wrap="none" rtlCol="0" anchor="t">
            <a:spAutoFit/>
          </a:bodyPr>
          <a:p>
            <a:pPr>
              <a:lnSpc>
                <a:spcPct val="150000"/>
              </a:lnSpc>
            </a:pPr>
            <a:r>
              <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 1. </a:t>
            </a:r>
            <a:r>
              <a:rPr 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 </a:t>
            </a:r>
            <a:r>
              <a:rPr lang="zh-CN" alt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方案</a:t>
            </a:r>
            <a:r>
              <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教学活动的特征</a:t>
            </a:r>
            <a:endPar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endParaRPr>
          </a:p>
        </p:txBody>
      </p:sp>
      <p:sp>
        <p:nvSpPr>
          <p:cNvPr id="2" name="文本框 1"/>
          <p:cNvSpPr txBox="1"/>
          <p:nvPr/>
        </p:nvSpPr>
        <p:spPr>
          <a:xfrm>
            <a:off x="791210" y="2537460"/>
            <a:ext cx="4564380" cy="3415030"/>
          </a:xfrm>
          <a:prstGeom prst="rect">
            <a:avLst/>
          </a:prstGeom>
          <a:solidFill>
            <a:schemeClr val="accent5">
              <a:lumMod val="20000"/>
              <a:lumOff val="80000"/>
            </a:schemeClr>
          </a:solidFill>
        </p:spPr>
        <p:txBody>
          <a:bodyPr wrap="square" rtlCol="0">
            <a:spAutoFit/>
          </a:bodyPr>
          <a:p>
            <a:pPr fontAlgn="auto">
              <a:lnSpc>
                <a:spcPct val="150000"/>
              </a:lnSpc>
            </a:pPr>
            <a:endParaRPr lang="zh-CN" altLang="en-US" sz="2400"/>
          </a:p>
          <a:p>
            <a:pPr fontAlgn="auto">
              <a:lnSpc>
                <a:spcPct val="150000"/>
              </a:lnSpc>
            </a:pPr>
            <a:r>
              <a:rPr lang="zh-CN" altLang="en-US" sz="2400"/>
              <a:t>方案教学活动的特征概括为“由儿童或教师发起深层次探索活动，旨在答复儿童提出的问题，以儿童的兴趣为导向”</a:t>
            </a:r>
            <a:endParaRPr lang="zh-CN" altLang="en-US" sz="2400"/>
          </a:p>
          <a:p>
            <a:pPr fontAlgn="auto">
              <a:lnSpc>
                <a:spcPct val="150000"/>
              </a:lnSpc>
            </a:pPr>
            <a:endParaRPr lang="zh-CN" altLang="en-US" sz="2400"/>
          </a:p>
        </p:txBody>
      </p:sp>
      <p:sp>
        <p:nvSpPr>
          <p:cNvPr id="3" name="文本框 2"/>
          <p:cNvSpPr txBox="1"/>
          <p:nvPr/>
        </p:nvSpPr>
        <p:spPr>
          <a:xfrm>
            <a:off x="6733540" y="2488565"/>
            <a:ext cx="4015105" cy="3415030"/>
          </a:xfrm>
          <a:prstGeom prst="rect">
            <a:avLst/>
          </a:prstGeom>
          <a:solidFill>
            <a:schemeClr val="accent5">
              <a:lumMod val="20000"/>
              <a:lumOff val="80000"/>
            </a:schemeClr>
          </a:solidFill>
        </p:spPr>
        <p:txBody>
          <a:bodyPr wrap="square" rtlCol="0">
            <a:spAutoFit/>
          </a:bodyPr>
          <a:p>
            <a:pPr fontAlgn="auto">
              <a:lnSpc>
                <a:spcPct val="150000"/>
              </a:lnSpc>
            </a:pPr>
            <a:endParaRPr lang="zh-CN" altLang="en-US" sz="2400"/>
          </a:p>
          <a:p>
            <a:pPr fontAlgn="auto">
              <a:lnSpc>
                <a:spcPct val="150000"/>
              </a:lnSpc>
            </a:pPr>
            <a:r>
              <a:rPr lang="zh-CN" altLang="en-US" sz="2400"/>
              <a:t>方案教学活动比一般的主题教学活动具有更低的结构性，活动更多由幼儿自己发起。</a:t>
            </a:r>
            <a:endParaRPr lang="zh-CN" altLang="en-US" sz="2400"/>
          </a:p>
          <a:p>
            <a:pPr fontAlgn="auto">
              <a:lnSpc>
                <a:spcPct val="150000"/>
              </a:lnSpc>
            </a:pPr>
            <a:endParaRPr lang="zh-CN" altLang="en-US" sz="2400"/>
          </a:p>
          <a:p>
            <a:pPr fontAlgn="auto">
              <a:lnSpc>
                <a:spcPct val="150000"/>
              </a:lnSpc>
            </a:pPr>
            <a:endParaRPr lang="zh-CN" altLang="en-US" sz="240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590550" y="202565"/>
            <a:ext cx="10740390" cy="583565"/>
          </a:xfrm>
          <a:prstGeom prst="rect">
            <a:avLst/>
          </a:prstGeom>
          <a:noFill/>
          <a:ln w="9525">
            <a:noFill/>
          </a:ln>
        </p:spPr>
        <p:txBody>
          <a:bodyPr wrap="square">
            <a:spAutoFit/>
          </a:bodyPr>
          <a:p>
            <a:pPr indent="0"/>
            <a:r>
              <a:rPr sz="3200" b="1">
                <a:solidFill>
                  <a:schemeClr val="accent5">
                    <a:lumMod val="75000"/>
                  </a:schemeClr>
                </a:solidFill>
                <a:latin typeface="+mj-lt"/>
                <a:ea typeface="+mn-lt"/>
                <a:cs typeface="+mj-lt"/>
              </a:rPr>
              <a:t> 二、 各种不同结构化程度的教育活动的设计原理和示例</a:t>
            </a:r>
            <a:endParaRPr sz="3200" b="1">
              <a:solidFill>
                <a:schemeClr val="accent5">
                  <a:lumMod val="75000"/>
                </a:schemeClr>
              </a:solidFill>
              <a:latin typeface="+mj-lt"/>
              <a:ea typeface="+mn-lt"/>
              <a:cs typeface="+mj-lt"/>
            </a:endParaRPr>
          </a:p>
        </p:txBody>
      </p:sp>
      <p:sp>
        <p:nvSpPr>
          <p:cNvPr id="9" name="文本框 8"/>
          <p:cNvSpPr txBox="1"/>
          <p:nvPr/>
        </p:nvSpPr>
        <p:spPr>
          <a:xfrm>
            <a:off x="1285875" y="922655"/>
            <a:ext cx="7776845" cy="583565"/>
          </a:xfrm>
          <a:prstGeom prst="rect">
            <a:avLst/>
          </a:prstGeom>
          <a:noFill/>
          <a:ln w="9525">
            <a:noFill/>
          </a:ln>
        </p:spPr>
        <p:txBody>
          <a:bodyPr wrap="square">
            <a:spAutoFit/>
          </a:bodyPr>
          <a:p>
            <a:pPr indent="0"/>
            <a:r>
              <a:rPr sz="3200" b="1">
                <a:solidFill>
                  <a:schemeClr val="accent5">
                    <a:lumMod val="75000"/>
                  </a:schemeClr>
                </a:solidFill>
                <a:latin typeface="+mj-lt"/>
                <a:ea typeface="+mn-lt"/>
                <a:cs typeface="+mj-lt"/>
              </a:rPr>
              <a:t>（五） 方案教学（项目教学）活动</a:t>
            </a:r>
            <a:endParaRPr sz="3200" b="1">
              <a:solidFill>
                <a:schemeClr val="accent5">
                  <a:lumMod val="75000"/>
                </a:schemeClr>
              </a:solidFill>
              <a:latin typeface="+mj-lt"/>
              <a:ea typeface="+mn-lt"/>
              <a:cs typeface="+mj-lt"/>
            </a:endParaRPr>
          </a:p>
        </p:txBody>
      </p:sp>
      <p:sp>
        <p:nvSpPr>
          <p:cNvPr id="10" name="文本框 9"/>
          <p:cNvSpPr txBox="1"/>
          <p:nvPr/>
        </p:nvSpPr>
        <p:spPr>
          <a:xfrm>
            <a:off x="2406650" y="1576705"/>
            <a:ext cx="4273550" cy="645160"/>
          </a:xfrm>
          <a:prstGeom prst="rect">
            <a:avLst/>
          </a:prstGeom>
          <a:noFill/>
        </p:spPr>
        <p:txBody>
          <a:bodyPr wrap="none" rtlCol="0" anchor="t">
            <a:spAutoFit/>
          </a:bodyPr>
          <a:p>
            <a:pPr algn="l">
              <a:lnSpc>
                <a:spcPct val="150000"/>
              </a:lnSpc>
            </a:pPr>
            <a:r>
              <a:rPr 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2</a:t>
            </a:r>
            <a:r>
              <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 </a:t>
            </a:r>
            <a:r>
              <a:rPr 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 </a:t>
            </a:r>
            <a:r>
              <a:rPr lang="zh-CN" alt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方案</a:t>
            </a:r>
            <a:r>
              <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教学活动的案例与分析</a:t>
            </a:r>
            <a:endPar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endParaRPr>
          </a:p>
        </p:txBody>
      </p:sp>
      <p:sp>
        <p:nvSpPr>
          <p:cNvPr id="3" name="文本框 2"/>
          <p:cNvSpPr txBox="1"/>
          <p:nvPr/>
        </p:nvSpPr>
        <p:spPr>
          <a:xfrm>
            <a:off x="2022475" y="3199765"/>
            <a:ext cx="1300480" cy="645160"/>
          </a:xfrm>
          <a:prstGeom prst="rect">
            <a:avLst/>
          </a:prstGeom>
          <a:noFill/>
        </p:spPr>
        <p:txBody>
          <a:bodyPr wrap="none" rtlCol="0" anchor="t">
            <a:spAutoFit/>
          </a:bodyPr>
          <a:p>
            <a:pPr>
              <a:lnSpc>
                <a:spcPct val="150000"/>
              </a:lnSpc>
            </a:pPr>
            <a:r>
              <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“火腿肠”</a:t>
            </a:r>
            <a:endPar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endParaRPr>
          </a:p>
        </p:txBody>
      </p:sp>
      <p:pic>
        <p:nvPicPr>
          <p:cNvPr id="4" name="图片 3"/>
          <p:cNvPicPr>
            <a:picLocks noChangeAspect="1"/>
          </p:cNvPicPr>
          <p:nvPr/>
        </p:nvPicPr>
        <p:blipFill>
          <a:blip r:embed="rId1"/>
          <a:stretch>
            <a:fillRect/>
          </a:stretch>
        </p:blipFill>
        <p:spPr>
          <a:xfrm>
            <a:off x="6268021" y="2659988"/>
            <a:ext cx="3684059" cy="2302537"/>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51230" y="2564765"/>
            <a:ext cx="4161790" cy="659130"/>
          </a:xfrm>
          <a:prstGeom prst="rect">
            <a:avLst/>
          </a:prstGeom>
        </p:spPr>
        <p:style>
          <a:lnRef idx="3">
            <a:schemeClr val="lt1"/>
          </a:lnRef>
          <a:fillRef idx="1">
            <a:schemeClr val="accent6"/>
          </a:fillRef>
          <a:effectRef idx="1">
            <a:schemeClr val="accent6"/>
          </a:effectRef>
          <a:fontRef idx="minor">
            <a:schemeClr val="lt1"/>
          </a:fontRef>
        </p:style>
        <p:txBody>
          <a:bodyPr rtlCol="0" anchor="ctr"/>
          <a:p>
            <a:pPr algn="ctr"/>
            <a:r>
              <a:rPr lang="zh-CN" altLang="en-US" sz="2800" dirty="0">
                <a:solidFill>
                  <a:schemeClr val="bg1"/>
                </a:solidFill>
                <a:latin typeface="微软雅黑" pitchFamily="34" charset="-122"/>
                <a:ea typeface="微软雅黑" pitchFamily="34" charset="-122"/>
                <a:cs typeface="Times New Roman" panose="02020603050405020304" pitchFamily="18" charset="0"/>
                <a:sym typeface="+mn-ea"/>
              </a:rPr>
              <a:t>价值</a:t>
            </a:r>
            <a:endParaRPr lang="zh-CN" altLang="en-US" sz="2800" dirty="0">
              <a:solidFill>
                <a:schemeClr val="bg1"/>
              </a:solidFill>
              <a:latin typeface="微软雅黑" pitchFamily="34" charset="-122"/>
              <a:ea typeface="微软雅黑" pitchFamily="34" charset="-122"/>
              <a:cs typeface="Times New Roman" panose="02020603050405020304" pitchFamily="18" charset="0"/>
              <a:sym typeface="+mn-ea"/>
            </a:endParaRPr>
          </a:p>
        </p:txBody>
      </p:sp>
      <p:sp>
        <p:nvSpPr>
          <p:cNvPr id="9" name="矩形 8"/>
          <p:cNvSpPr/>
          <p:nvPr/>
        </p:nvSpPr>
        <p:spPr>
          <a:xfrm>
            <a:off x="955040" y="3241040"/>
            <a:ext cx="4173855" cy="311213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nSpc>
                <a:spcPct val="150000"/>
              </a:lnSpc>
            </a:pPr>
            <a:r>
              <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这类教育活动能够在不同水平上适应幼儿的学习和发展</a:t>
            </a:r>
            <a:endPar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endParaRPr>
          </a:p>
        </p:txBody>
      </p:sp>
      <p:sp>
        <p:nvSpPr>
          <p:cNvPr id="10" name="矩形 9"/>
          <p:cNvSpPr/>
          <p:nvPr/>
        </p:nvSpPr>
        <p:spPr>
          <a:xfrm>
            <a:off x="5861050" y="2400935"/>
            <a:ext cx="5247640" cy="659130"/>
          </a:xfrm>
          <a:prstGeom prst="rect">
            <a:avLst/>
          </a:prstGeom>
        </p:spPr>
        <p:style>
          <a:lnRef idx="3">
            <a:schemeClr val="lt1"/>
          </a:lnRef>
          <a:fillRef idx="1">
            <a:schemeClr val="accent6"/>
          </a:fillRef>
          <a:effectRef idx="1">
            <a:schemeClr val="accent6"/>
          </a:effectRef>
          <a:fontRef idx="minor">
            <a:schemeClr val="lt1"/>
          </a:fontRef>
        </p:style>
        <p:txBody>
          <a:bodyPr rtlCol="0" anchor="ctr"/>
          <a:p>
            <a:pPr algn="ctr"/>
            <a:r>
              <a:rPr lang="en-US" altLang="zh-CN" sz="2800"/>
              <a:t> </a:t>
            </a:r>
            <a:r>
              <a:rPr lang="zh-CN" altLang="en-US" sz="2800"/>
              <a:t>局限性</a:t>
            </a:r>
            <a:endParaRPr lang="zh-CN" altLang="en-US" sz="2800"/>
          </a:p>
        </p:txBody>
      </p:sp>
      <p:sp>
        <p:nvSpPr>
          <p:cNvPr id="11" name="矩形 10"/>
          <p:cNvSpPr/>
          <p:nvPr/>
        </p:nvSpPr>
        <p:spPr>
          <a:xfrm>
            <a:off x="5853430" y="3077210"/>
            <a:ext cx="5247640" cy="331914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nSpc>
                <a:spcPct val="150000"/>
              </a:lnSpc>
            </a:pPr>
            <a:r>
              <a:rPr lang="en-US" altLang="zh-CN"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1.</a:t>
            </a:r>
            <a:r>
              <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方案教学活动的结构性程度低，活动目标的游离性，活动的设计和</a:t>
            </a:r>
            <a:r>
              <a:rPr lang="en-US" altLang="zh-CN"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  </a:t>
            </a:r>
            <a:r>
              <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实施出现比较随意的倾向</a:t>
            </a:r>
            <a:r>
              <a:rPr lang="en-US" altLang="zh-CN"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 </a:t>
            </a:r>
            <a:endParaRPr lang="en-US" altLang="zh-CN" sz="2400" dirty="0">
              <a:solidFill>
                <a:schemeClr val="bg2">
                  <a:lumMod val="25000"/>
                </a:schemeClr>
              </a:solidFill>
              <a:latin typeface="微软雅黑" pitchFamily="34" charset="-122"/>
              <a:ea typeface="微软雅黑" pitchFamily="34" charset="-122"/>
              <a:cs typeface="Times New Roman" panose="02020603050405020304" pitchFamily="18" charset="0"/>
            </a:endParaRPr>
          </a:p>
          <a:p>
            <a:pPr>
              <a:lnSpc>
                <a:spcPct val="150000"/>
              </a:lnSpc>
            </a:pPr>
            <a:r>
              <a:rPr lang="en-US" altLang="zh-CN"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2.</a:t>
            </a:r>
            <a:r>
              <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教育活动内容的不确定性较强，知识和技能逻辑性不强的问题</a:t>
            </a:r>
            <a:endParaRPr lang="en-US" altLang="zh-CN" sz="2400" dirty="0">
              <a:solidFill>
                <a:schemeClr val="bg2">
                  <a:lumMod val="25000"/>
                </a:schemeClr>
              </a:solidFill>
              <a:latin typeface="微软雅黑" pitchFamily="34" charset="-122"/>
              <a:ea typeface="微软雅黑" pitchFamily="34" charset="-122"/>
              <a:cs typeface="Times New Roman" panose="02020603050405020304" pitchFamily="18" charset="0"/>
            </a:endParaRPr>
          </a:p>
          <a:p>
            <a:pPr>
              <a:lnSpc>
                <a:spcPct val="150000"/>
              </a:lnSpc>
            </a:pPr>
            <a:r>
              <a:rPr lang="en-US" altLang="zh-CN"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3.</a:t>
            </a:r>
            <a:r>
              <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对幼儿园教师的要求较高</a:t>
            </a:r>
            <a:endPar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endParaRPr>
          </a:p>
        </p:txBody>
      </p:sp>
      <p:sp>
        <p:nvSpPr>
          <p:cNvPr id="2" name="文本框 1"/>
          <p:cNvSpPr txBox="1"/>
          <p:nvPr/>
        </p:nvSpPr>
        <p:spPr>
          <a:xfrm>
            <a:off x="590550" y="202565"/>
            <a:ext cx="10740390" cy="583565"/>
          </a:xfrm>
          <a:prstGeom prst="rect">
            <a:avLst/>
          </a:prstGeom>
          <a:noFill/>
          <a:ln w="9525">
            <a:noFill/>
          </a:ln>
        </p:spPr>
        <p:txBody>
          <a:bodyPr wrap="square">
            <a:spAutoFit/>
          </a:bodyPr>
          <a:p>
            <a:pPr indent="0"/>
            <a:r>
              <a:rPr sz="3200" b="1">
                <a:solidFill>
                  <a:schemeClr val="accent5">
                    <a:lumMod val="75000"/>
                  </a:schemeClr>
                </a:solidFill>
                <a:latin typeface="+mj-lt"/>
                <a:ea typeface="+mn-lt"/>
                <a:cs typeface="+mj-lt"/>
              </a:rPr>
              <a:t> 二、 各种不同结构化程度的教育活动的设计原理和示例</a:t>
            </a:r>
            <a:endParaRPr sz="3200" b="1">
              <a:solidFill>
                <a:schemeClr val="accent5">
                  <a:lumMod val="75000"/>
                </a:schemeClr>
              </a:solidFill>
              <a:latin typeface="+mj-lt"/>
              <a:ea typeface="+mn-lt"/>
              <a:cs typeface="+mj-lt"/>
            </a:endParaRPr>
          </a:p>
        </p:txBody>
      </p:sp>
      <p:sp>
        <p:nvSpPr>
          <p:cNvPr id="3" name="文本框 2"/>
          <p:cNvSpPr txBox="1"/>
          <p:nvPr/>
        </p:nvSpPr>
        <p:spPr>
          <a:xfrm>
            <a:off x="1285875" y="922655"/>
            <a:ext cx="7776845" cy="583565"/>
          </a:xfrm>
          <a:prstGeom prst="rect">
            <a:avLst/>
          </a:prstGeom>
          <a:noFill/>
          <a:ln w="9525">
            <a:noFill/>
          </a:ln>
        </p:spPr>
        <p:txBody>
          <a:bodyPr wrap="square">
            <a:spAutoFit/>
          </a:bodyPr>
          <a:p>
            <a:pPr indent="0"/>
            <a:r>
              <a:rPr sz="3200" b="1">
                <a:solidFill>
                  <a:schemeClr val="accent5">
                    <a:lumMod val="75000"/>
                  </a:schemeClr>
                </a:solidFill>
                <a:latin typeface="+mj-lt"/>
                <a:ea typeface="+mn-lt"/>
                <a:cs typeface="+mj-lt"/>
              </a:rPr>
              <a:t>（</a:t>
            </a:r>
            <a:r>
              <a:rPr lang="zh-CN" sz="3200" b="1">
                <a:solidFill>
                  <a:schemeClr val="accent5">
                    <a:lumMod val="75000"/>
                  </a:schemeClr>
                </a:solidFill>
                <a:latin typeface="+mj-lt"/>
                <a:ea typeface="+mn-lt"/>
                <a:cs typeface="+mj-lt"/>
              </a:rPr>
              <a:t>五</a:t>
            </a:r>
            <a:r>
              <a:rPr sz="3200" b="1">
                <a:solidFill>
                  <a:schemeClr val="accent5">
                    <a:lumMod val="75000"/>
                  </a:schemeClr>
                </a:solidFill>
                <a:latin typeface="+mj-lt"/>
                <a:ea typeface="+mn-lt"/>
                <a:cs typeface="+mj-lt"/>
              </a:rPr>
              <a:t>） </a:t>
            </a:r>
            <a:r>
              <a:rPr lang="zh-CN" sz="3200" b="1">
                <a:solidFill>
                  <a:schemeClr val="accent5">
                    <a:lumMod val="75000"/>
                  </a:schemeClr>
                </a:solidFill>
                <a:latin typeface="+mj-lt"/>
                <a:ea typeface="+mn-lt"/>
                <a:cs typeface="+mj-lt"/>
              </a:rPr>
              <a:t>方案</a:t>
            </a:r>
            <a:r>
              <a:rPr sz="3200" b="1">
                <a:solidFill>
                  <a:schemeClr val="accent5">
                    <a:lumMod val="75000"/>
                  </a:schemeClr>
                </a:solidFill>
                <a:latin typeface="+mj-lt"/>
                <a:ea typeface="+mn-lt"/>
                <a:cs typeface="+mj-lt"/>
              </a:rPr>
              <a:t>教学活动</a:t>
            </a:r>
            <a:endParaRPr sz="3200" b="1">
              <a:solidFill>
                <a:schemeClr val="accent5">
                  <a:lumMod val="75000"/>
                </a:schemeClr>
              </a:solidFill>
              <a:latin typeface="+mj-lt"/>
              <a:ea typeface="+mn-lt"/>
              <a:cs typeface="+mj-lt"/>
            </a:endParaRPr>
          </a:p>
        </p:txBody>
      </p:sp>
      <p:sp>
        <p:nvSpPr>
          <p:cNvPr id="4" name="文本框 3"/>
          <p:cNvSpPr txBox="1"/>
          <p:nvPr/>
        </p:nvSpPr>
        <p:spPr>
          <a:xfrm>
            <a:off x="2406650" y="1576705"/>
            <a:ext cx="5189855" cy="645160"/>
          </a:xfrm>
          <a:prstGeom prst="rect">
            <a:avLst/>
          </a:prstGeom>
          <a:noFill/>
        </p:spPr>
        <p:txBody>
          <a:bodyPr wrap="none" rtlCol="0" anchor="t">
            <a:spAutoFit/>
          </a:bodyPr>
          <a:p>
            <a:pPr algn="l">
              <a:lnSpc>
                <a:spcPct val="150000"/>
              </a:lnSpc>
            </a:pPr>
            <a:r>
              <a:rPr 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3</a:t>
            </a:r>
            <a:r>
              <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 </a:t>
            </a:r>
            <a:r>
              <a:rPr 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 </a:t>
            </a:r>
            <a:r>
              <a:rPr lang="zh-CN" alt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方案</a:t>
            </a:r>
            <a:r>
              <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教学活动的教育价值和局限性</a:t>
            </a:r>
            <a:endPar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590550" y="202565"/>
            <a:ext cx="10740390" cy="583565"/>
          </a:xfrm>
          <a:prstGeom prst="rect">
            <a:avLst/>
          </a:prstGeom>
          <a:noFill/>
          <a:ln w="9525">
            <a:noFill/>
          </a:ln>
        </p:spPr>
        <p:txBody>
          <a:bodyPr wrap="square">
            <a:spAutoFit/>
          </a:bodyPr>
          <a:p>
            <a:pPr indent="0"/>
            <a:r>
              <a:rPr sz="3200" b="1">
                <a:solidFill>
                  <a:schemeClr val="accent5">
                    <a:lumMod val="75000"/>
                  </a:schemeClr>
                </a:solidFill>
                <a:latin typeface="+mj-lt"/>
                <a:ea typeface="+mn-lt"/>
                <a:cs typeface="+mj-lt"/>
              </a:rPr>
              <a:t> 二、 各种不同结构化程度的教育活动的设计原理和示例</a:t>
            </a:r>
            <a:endParaRPr sz="3200" b="1">
              <a:solidFill>
                <a:schemeClr val="accent5">
                  <a:lumMod val="75000"/>
                </a:schemeClr>
              </a:solidFill>
              <a:latin typeface="+mj-lt"/>
              <a:ea typeface="+mn-lt"/>
              <a:cs typeface="+mj-lt"/>
            </a:endParaRPr>
          </a:p>
        </p:txBody>
      </p:sp>
      <p:sp>
        <p:nvSpPr>
          <p:cNvPr id="9" name="文本框 8"/>
          <p:cNvSpPr txBox="1"/>
          <p:nvPr/>
        </p:nvSpPr>
        <p:spPr>
          <a:xfrm>
            <a:off x="1285875" y="922655"/>
            <a:ext cx="7776845" cy="583565"/>
          </a:xfrm>
          <a:prstGeom prst="rect">
            <a:avLst/>
          </a:prstGeom>
          <a:noFill/>
          <a:ln w="9525">
            <a:noFill/>
          </a:ln>
        </p:spPr>
        <p:txBody>
          <a:bodyPr wrap="square">
            <a:spAutoFit/>
          </a:bodyPr>
          <a:p>
            <a:pPr indent="0"/>
            <a:r>
              <a:rPr sz="3200" b="1">
                <a:solidFill>
                  <a:schemeClr val="accent5">
                    <a:lumMod val="75000"/>
                  </a:schemeClr>
                </a:solidFill>
                <a:latin typeface="+mj-lt"/>
                <a:ea typeface="+mn-lt"/>
                <a:cs typeface="+mj-lt"/>
              </a:rPr>
              <a:t>（</a:t>
            </a:r>
            <a:r>
              <a:rPr lang="zh-CN" sz="3200" b="1">
                <a:solidFill>
                  <a:schemeClr val="accent5">
                    <a:lumMod val="75000"/>
                  </a:schemeClr>
                </a:solidFill>
                <a:latin typeface="+mj-lt"/>
                <a:ea typeface="+mn-lt"/>
                <a:cs typeface="+mj-lt"/>
              </a:rPr>
              <a:t>六</a:t>
            </a:r>
            <a:r>
              <a:rPr sz="3200" b="1">
                <a:solidFill>
                  <a:schemeClr val="accent5">
                    <a:lumMod val="75000"/>
                  </a:schemeClr>
                </a:solidFill>
                <a:latin typeface="+mj-lt"/>
                <a:ea typeface="+mn-lt"/>
                <a:cs typeface="+mj-lt"/>
              </a:rPr>
              <a:t>） 区角活动</a:t>
            </a:r>
            <a:endParaRPr sz="3200" b="1">
              <a:solidFill>
                <a:schemeClr val="accent5">
                  <a:lumMod val="75000"/>
                </a:schemeClr>
              </a:solidFill>
              <a:latin typeface="+mj-lt"/>
              <a:ea typeface="+mn-lt"/>
              <a:cs typeface="+mj-lt"/>
            </a:endParaRPr>
          </a:p>
        </p:txBody>
      </p:sp>
      <p:sp>
        <p:nvSpPr>
          <p:cNvPr id="10" name="文本框 9"/>
          <p:cNvSpPr txBox="1"/>
          <p:nvPr/>
        </p:nvSpPr>
        <p:spPr>
          <a:xfrm>
            <a:off x="2406650" y="1576705"/>
            <a:ext cx="2831465" cy="645160"/>
          </a:xfrm>
          <a:prstGeom prst="rect">
            <a:avLst/>
          </a:prstGeom>
          <a:noFill/>
        </p:spPr>
        <p:txBody>
          <a:bodyPr wrap="none" rtlCol="0" anchor="t">
            <a:spAutoFit/>
          </a:bodyPr>
          <a:p>
            <a:pPr>
              <a:lnSpc>
                <a:spcPct val="150000"/>
              </a:lnSpc>
            </a:pPr>
            <a:r>
              <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 1. </a:t>
            </a:r>
            <a:r>
              <a:rPr 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 </a:t>
            </a:r>
            <a:r>
              <a:rPr lang="zh-CN" alt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区角</a:t>
            </a:r>
            <a:r>
              <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活动的特征</a:t>
            </a:r>
            <a:endPar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endParaRPr>
          </a:p>
        </p:txBody>
      </p:sp>
      <p:grpSp>
        <p:nvGrpSpPr>
          <p:cNvPr id="2" name="组合 1"/>
          <p:cNvGrpSpPr/>
          <p:nvPr>
            <p:custDataLst>
              <p:tags r:id="rId1"/>
            </p:custDataLst>
          </p:nvPr>
        </p:nvGrpSpPr>
        <p:grpSpPr>
          <a:xfrm>
            <a:off x="1381760" y="2462530"/>
            <a:ext cx="4427220" cy="1730375"/>
            <a:chOff x="1069416" y="1608612"/>
            <a:chExt cx="4642552" cy="2039661"/>
          </a:xfrm>
        </p:grpSpPr>
        <p:sp>
          <p:nvSpPr>
            <p:cNvPr id="6" name="任意形状 5"/>
            <p:cNvSpPr/>
            <p:nvPr>
              <p:custDataLst>
                <p:tags r:id="rId2"/>
              </p:custDataLst>
            </p:nvPr>
          </p:nvSpPr>
          <p:spPr>
            <a:xfrm>
              <a:off x="1070196" y="1608612"/>
              <a:ext cx="656191" cy="2038880"/>
            </a:xfrm>
            <a:custGeom>
              <a:avLst/>
              <a:gdLst>
                <a:gd name="connsiteX0" fmla="*/ 100331 w 677731"/>
                <a:gd name="connsiteY0" fmla="*/ 5126 h 2105809"/>
                <a:gd name="connsiteX1" fmla="*/ 5126 w 677731"/>
                <a:gd name="connsiteY1" fmla="*/ 100331 h 2105809"/>
                <a:gd name="connsiteX2" fmla="*/ 5126 w 677731"/>
                <a:gd name="connsiteY2" fmla="*/ 2007662 h 2105809"/>
                <a:gd name="connsiteX3" fmla="*/ 100331 w 677731"/>
                <a:gd name="connsiteY3" fmla="*/ 2102867 h 2105809"/>
                <a:gd name="connsiteX4" fmla="*/ 281866 w 677731"/>
                <a:gd name="connsiteY4" fmla="*/ 2102867 h 2105809"/>
                <a:gd name="connsiteX5" fmla="*/ 281866 w 677731"/>
                <a:gd name="connsiteY5" fmla="*/ 2102867 h 2105809"/>
                <a:gd name="connsiteX6" fmla="*/ 281866 w 677731"/>
                <a:gd name="connsiteY6" fmla="*/ 860359 h 2105809"/>
                <a:gd name="connsiteX7" fmla="*/ 349639 w 677731"/>
                <a:gd name="connsiteY7" fmla="*/ 697380 h 2105809"/>
                <a:gd name="connsiteX8" fmla="*/ 605402 w 677731"/>
                <a:gd name="connsiteY8" fmla="*/ 441617 h 2105809"/>
                <a:gd name="connsiteX9" fmla="*/ 673176 w 677731"/>
                <a:gd name="connsiteY9" fmla="*/ 278639 h 2105809"/>
                <a:gd name="connsiteX10" fmla="*/ 673176 w 677731"/>
                <a:gd name="connsiteY10" fmla="*/ 5933 h 2105809"/>
                <a:gd name="connsiteX11" fmla="*/ 100331 w 677731"/>
                <a:gd name="connsiteY11" fmla="*/ 5933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7731" h="2105809">
                  <a:moveTo>
                    <a:pt x="100331" y="5126"/>
                  </a:moveTo>
                  <a:cubicBezTo>
                    <a:pt x="47887" y="5126"/>
                    <a:pt x="5126" y="47887"/>
                    <a:pt x="5126" y="100331"/>
                  </a:cubicBezTo>
                  <a:lnTo>
                    <a:pt x="5126" y="2007662"/>
                  </a:lnTo>
                  <a:cubicBezTo>
                    <a:pt x="5126" y="2060105"/>
                    <a:pt x="47887" y="2102867"/>
                    <a:pt x="100331" y="2102867"/>
                  </a:cubicBezTo>
                  <a:lnTo>
                    <a:pt x="281866" y="2102867"/>
                  </a:lnTo>
                  <a:cubicBezTo>
                    <a:pt x="281866" y="2102867"/>
                    <a:pt x="281866" y="2102867"/>
                    <a:pt x="281866" y="2102867"/>
                  </a:cubicBezTo>
                  <a:lnTo>
                    <a:pt x="281866" y="860359"/>
                  </a:lnTo>
                  <a:cubicBezTo>
                    <a:pt x="281866" y="807915"/>
                    <a:pt x="312525" y="734494"/>
                    <a:pt x="349639" y="697380"/>
                  </a:cubicBezTo>
                  <a:lnTo>
                    <a:pt x="605402" y="441617"/>
                  </a:lnTo>
                  <a:cubicBezTo>
                    <a:pt x="642516" y="404503"/>
                    <a:pt x="673176" y="331082"/>
                    <a:pt x="673176" y="278639"/>
                  </a:cubicBezTo>
                  <a:lnTo>
                    <a:pt x="673176" y="5933"/>
                  </a:lnTo>
                  <a:lnTo>
                    <a:pt x="100331" y="5933"/>
                  </a:lnTo>
                  <a:close/>
                </a:path>
              </a:pathLst>
            </a:custGeom>
            <a:solidFill>
              <a:srgbClr val="FFFFFF">
                <a:lumMod val="95000"/>
              </a:srgbClr>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dirty="0">
                <a:solidFill>
                  <a:srgbClr val="222222"/>
                </a:solidFill>
                <a:latin typeface="微软雅黑" pitchFamily="34" charset="-122"/>
                <a:ea typeface="微软雅黑" pitchFamily="34" charset="-122"/>
              </a:endParaRPr>
            </a:p>
          </p:txBody>
        </p:sp>
        <p:sp>
          <p:nvSpPr>
            <p:cNvPr id="4" name="圆角矩形 3"/>
            <p:cNvSpPr/>
            <p:nvPr>
              <p:custDataLst>
                <p:tags r:id="rId3"/>
              </p:custDataLst>
            </p:nvPr>
          </p:nvSpPr>
          <p:spPr>
            <a:xfrm>
              <a:off x="1069416" y="1609393"/>
              <a:ext cx="4640209" cy="2038880"/>
            </a:xfrm>
            <a:prstGeom prst="roundRect">
              <a:avLst>
                <a:gd name="adj" fmla="val 4745"/>
              </a:avLst>
            </a:prstGeom>
            <a:noFill/>
            <a:ln w="25400" cap="flat">
              <a:solidFill>
                <a:srgbClr val="2196F3"/>
              </a:soli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itchFamily="34" charset="-122"/>
                <a:ea typeface="微软雅黑" pitchFamily="34" charset="-122"/>
              </a:endParaRPr>
            </a:p>
          </p:txBody>
        </p:sp>
        <p:sp>
          <p:nvSpPr>
            <p:cNvPr id="5" name="任意形状 4"/>
            <p:cNvSpPr/>
            <p:nvPr>
              <p:custDataLst>
                <p:tags r:id="rId4"/>
              </p:custDataLst>
            </p:nvPr>
          </p:nvSpPr>
          <p:spPr>
            <a:xfrm>
              <a:off x="4844858" y="1609393"/>
              <a:ext cx="867110" cy="2038880"/>
            </a:xfrm>
            <a:custGeom>
              <a:avLst/>
              <a:gdLst>
                <a:gd name="connsiteX0" fmla="*/ 799040 w 895574"/>
                <a:gd name="connsiteY0" fmla="*/ 2102060 h 2105809"/>
                <a:gd name="connsiteX1" fmla="*/ 894245 w 895574"/>
                <a:gd name="connsiteY1" fmla="*/ 2006855 h 2105809"/>
                <a:gd name="connsiteX2" fmla="*/ 894245 w 895574"/>
                <a:gd name="connsiteY2" fmla="*/ 100331 h 2105809"/>
                <a:gd name="connsiteX3" fmla="*/ 799040 w 895574"/>
                <a:gd name="connsiteY3" fmla="*/ 5126 h 2105809"/>
                <a:gd name="connsiteX4" fmla="*/ 396435 w 895574"/>
                <a:gd name="connsiteY4" fmla="*/ 5126 h 2105809"/>
                <a:gd name="connsiteX5" fmla="*/ 396435 w 895574"/>
                <a:gd name="connsiteY5" fmla="*/ 5126 h 2105809"/>
                <a:gd name="connsiteX6" fmla="*/ 396435 w 895574"/>
                <a:gd name="connsiteY6" fmla="*/ 845029 h 2105809"/>
                <a:gd name="connsiteX7" fmla="*/ 328662 w 895574"/>
                <a:gd name="connsiteY7" fmla="*/ 1008007 h 2105809"/>
                <a:gd name="connsiteX8" fmla="*/ 72899 w 895574"/>
                <a:gd name="connsiteY8" fmla="*/ 1263770 h 2105809"/>
                <a:gd name="connsiteX9" fmla="*/ 5126 w 895574"/>
                <a:gd name="connsiteY9" fmla="*/ 1426749 h 2105809"/>
                <a:gd name="connsiteX10" fmla="*/ 5126 w 895574"/>
                <a:gd name="connsiteY10" fmla="*/ 2102867 h 2105809"/>
                <a:gd name="connsiteX11" fmla="*/ 799040 w 895574"/>
                <a:gd name="connsiteY11" fmla="*/ 2102867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5574" h="2105809">
                  <a:moveTo>
                    <a:pt x="799040" y="2102060"/>
                  </a:moveTo>
                  <a:cubicBezTo>
                    <a:pt x="851484" y="2102060"/>
                    <a:pt x="894245" y="2059298"/>
                    <a:pt x="894245" y="2006855"/>
                  </a:cubicBezTo>
                  <a:lnTo>
                    <a:pt x="894245" y="100331"/>
                  </a:lnTo>
                  <a:cubicBezTo>
                    <a:pt x="894245" y="47887"/>
                    <a:pt x="851484" y="5126"/>
                    <a:pt x="799040" y="5126"/>
                  </a:cubicBezTo>
                  <a:lnTo>
                    <a:pt x="396435" y="5126"/>
                  </a:lnTo>
                  <a:cubicBezTo>
                    <a:pt x="396435" y="5126"/>
                    <a:pt x="396435" y="5126"/>
                    <a:pt x="396435" y="5126"/>
                  </a:cubicBezTo>
                  <a:lnTo>
                    <a:pt x="396435" y="845029"/>
                  </a:lnTo>
                  <a:cubicBezTo>
                    <a:pt x="396435" y="897472"/>
                    <a:pt x="365776" y="970893"/>
                    <a:pt x="328662" y="1008007"/>
                  </a:cubicBezTo>
                  <a:lnTo>
                    <a:pt x="72899" y="1263770"/>
                  </a:lnTo>
                  <a:cubicBezTo>
                    <a:pt x="35785" y="1300884"/>
                    <a:pt x="5126" y="1374305"/>
                    <a:pt x="5126" y="1426749"/>
                  </a:cubicBezTo>
                  <a:lnTo>
                    <a:pt x="5126" y="2102867"/>
                  </a:lnTo>
                  <a:lnTo>
                    <a:pt x="799040" y="2102867"/>
                  </a:lnTo>
                  <a:close/>
                </a:path>
              </a:pathLst>
            </a:custGeom>
            <a:solidFill>
              <a:srgbClr val="2196F3"/>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itchFamily="34" charset="-122"/>
                <a:ea typeface="微软雅黑" pitchFamily="34" charset="-122"/>
              </a:endParaRPr>
            </a:p>
          </p:txBody>
        </p:sp>
      </p:grpSp>
      <p:grpSp>
        <p:nvGrpSpPr>
          <p:cNvPr id="3" name="组合 2"/>
          <p:cNvGrpSpPr/>
          <p:nvPr>
            <p:custDataLst>
              <p:tags r:id="rId5"/>
            </p:custDataLst>
          </p:nvPr>
        </p:nvGrpSpPr>
        <p:grpSpPr>
          <a:xfrm>
            <a:off x="1369695" y="4485005"/>
            <a:ext cx="4450715" cy="1730375"/>
            <a:chOff x="1083006" y="3992376"/>
            <a:chExt cx="4641772" cy="2039661"/>
          </a:xfrm>
        </p:grpSpPr>
        <p:sp>
          <p:nvSpPr>
            <p:cNvPr id="12" name="任意形状 11"/>
            <p:cNvSpPr/>
            <p:nvPr>
              <p:custDataLst>
                <p:tags r:id="rId6"/>
              </p:custDataLst>
            </p:nvPr>
          </p:nvSpPr>
          <p:spPr>
            <a:xfrm>
              <a:off x="1083006" y="3992376"/>
              <a:ext cx="656191" cy="2038880"/>
            </a:xfrm>
            <a:custGeom>
              <a:avLst/>
              <a:gdLst>
                <a:gd name="connsiteX0" fmla="*/ 100331 w 677731"/>
                <a:gd name="connsiteY0" fmla="*/ 5126 h 2105809"/>
                <a:gd name="connsiteX1" fmla="*/ 5126 w 677731"/>
                <a:gd name="connsiteY1" fmla="*/ 100331 h 2105809"/>
                <a:gd name="connsiteX2" fmla="*/ 5126 w 677731"/>
                <a:gd name="connsiteY2" fmla="*/ 2007662 h 2105809"/>
                <a:gd name="connsiteX3" fmla="*/ 100331 w 677731"/>
                <a:gd name="connsiteY3" fmla="*/ 2102867 h 2105809"/>
                <a:gd name="connsiteX4" fmla="*/ 281866 w 677731"/>
                <a:gd name="connsiteY4" fmla="*/ 2102867 h 2105809"/>
                <a:gd name="connsiteX5" fmla="*/ 281866 w 677731"/>
                <a:gd name="connsiteY5" fmla="*/ 2102867 h 2105809"/>
                <a:gd name="connsiteX6" fmla="*/ 281866 w 677731"/>
                <a:gd name="connsiteY6" fmla="*/ 860359 h 2105809"/>
                <a:gd name="connsiteX7" fmla="*/ 349639 w 677731"/>
                <a:gd name="connsiteY7" fmla="*/ 697380 h 2105809"/>
                <a:gd name="connsiteX8" fmla="*/ 605402 w 677731"/>
                <a:gd name="connsiteY8" fmla="*/ 441617 h 2105809"/>
                <a:gd name="connsiteX9" fmla="*/ 673176 w 677731"/>
                <a:gd name="connsiteY9" fmla="*/ 278639 h 2105809"/>
                <a:gd name="connsiteX10" fmla="*/ 673176 w 677731"/>
                <a:gd name="connsiteY10" fmla="*/ 5933 h 2105809"/>
                <a:gd name="connsiteX11" fmla="*/ 100331 w 677731"/>
                <a:gd name="connsiteY11" fmla="*/ 5933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7731" h="2105809">
                  <a:moveTo>
                    <a:pt x="100331" y="5126"/>
                  </a:moveTo>
                  <a:cubicBezTo>
                    <a:pt x="47887" y="5126"/>
                    <a:pt x="5126" y="47887"/>
                    <a:pt x="5126" y="100331"/>
                  </a:cubicBezTo>
                  <a:lnTo>
                    <a:pt x="5126" y="2007662"/>
                  </a:lnTo>
                  <a:cubicBezTo>
                    <a:pt x="5126" y="2060105"/>
                    <a:pt x="47887" y="2102867"/>
                    <a:pt x="100331" y="2102867"/>
                  </a:cubicBezTo>
                  <a:lnTo>
                    <a:pt x="281866" y="2102867"/>
                  </a:lnTo>
                  <a:cubicBezTo>
                    <a:pt x="281866" y="2102867"/>
                    <a:pt x="281866" y="2102867"/>
                    <a:pt x="281866" y="2102867"/>
                  </a:cubicBezTo>
                  <a:lnTo>
                    <a:pt x="281866" y="860359"/>
                  </a:lnTo>
                  <a:cubicBezTo>
                    <a:pt x="281866" y="807915"/>
                    <a:pt x="312525" y="734494"/>
                    <a:pt x="349639" y="697380"/>
                  </a:cubicBezTo>
                  <a:lnTo>
                    <a:pt x="605402" y="441617"/>
                  </a:lnTo>
                  <a:cubicBezTo>
                    <a:pt x="642516" y="404503"/>
                    <a:pt x="673176" y="331082"/>
                    <a:pt x="673176" y="278639"/>
                  </a:cubicBezTo>
                  <a:lnTo>
                    <a:pt x="673176" y="5933"/>
                  </a:lnTo>
                  <a:lnTo>
                    <a:pt x="100331" y="5933"/>
                  </a:lnTo>
                  <a:close/>
                </a:path>
              </a:pathLst>
            </a:custGeom>
            <a:solidFill>
              <a:srgbClr val="FFFFFF">
                <a:lumMod val="95000"/>
              </a:srgbClr>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itchFamily="34" charset="-122"/>
                <a:ea typeface="微软雅黑" pitchFamily="34" charset="-122"/>
              </a:endParaRPr>
            </a:p>
          </p:txBody>
        </p:sp>
        <p:sp>
          <p:nvSpPr>
            <p:cNvPr id="11" name="任意形状 10"/>
            <p:cNvSpPr/>
            <p:nvPr>
              <p:custDataLst>
                <p:tags r:id="rId7"/>
              </p:custDataLst>
            </p:nvPr>
          </p:nvSpPr>
          <p:spPr>
            <a:xfrm>
              <a:off x="4857668" y="3993157"/>
              <a:ext cx="867110" cy="2038880"/>
            </a:xfrm>
            <a:custGeom>
              <a:avLst/>
              <a:gdLst>
                <a:gd name="connsiteX0" fmla="*/ 799040 w 895574"/>
                <a:gd name="connsiteY0" fmla="*/ 2102060 h 2105809"/>
                <a:gd name="connsiteX1" fmla="*/ 894245 w 895574"/>
                <a:gd name="connsiteY1" fmla="*/ 2006855 h 2105809"/>
                <a:gd name="connsiteX2" fmla="*/ 894245 w 895574"/>
                <a:gd name="connsiteY2" fmla="*/ 100331 h 2105809"/>
                <a:gd name="connsiteX3" fmla="*/ 799040 w 895574"/>
                <a:gd name="connsiteY3" fmla="*/ 5126 h 2105809"/>
                <a:gd name="connsiteX4" fmla="*/ 396435 w 895574"/>
                <a:gd name="connsiteY4" fmla="*/ 5126 h 2105809"/>
                <a:gd name="connsiteX5" fmla="*/ 396435 w 895574"/>
                <a:gd name="connsiteY5" fmla="*/ 5126 h 2105809"/>
                <a:gd name="connsiteX6" fmla="*/ 396435 w 895574"/>
                <a:gd name="connsiteY6" fmla="*/ 845029 h 2105809"/>
                <a:gd name="connsiteX7" fmla="*/ 328662 w 895574"/>
                <a:gd name="connsiteY7" fmla="*/ 1008007 h 2105809"/>
                <a:gd name="connsiteX8" fmla="*/ 72899 w 895574"/>
                <a:gd name="connsiteY8" fmla="*/ 1263770 h 2105809"/>
                <a:gd name="connsiteX9" fmla="*/ 5126 w 895574"/>
                <a:gd name="connsiteY9" fmla="*/ 1426749 h 2105809"/>
                <a:gd name="connsiteX10" fmla="*/ 5126 w 895574"/>
                <a:gd name="connsiteY10" fmla="*/ 2102867 h 2105809"/>
                <a:gd name="connsiteX11" fmla="*/ 799040 w 895574"/>
                <a:gd name="connsiteY11" fmla="*/ 2102867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5574" h="2105809">
                  <a:moveTo>
                    <a:pt x="799040" y="2102060"/>
                  </a:moveTo>
                  <a:cubicBezTo>
                    <a:pt x="851484" y="2102060"/>
                    <a:pt x="894245" y="2059298"/>
                    <a:pt x="894245" y="2006855"/>
                  </a:cubicBezTo>
                  <a:lnTo>
                    <a:pt x="894245" y="100331"/>
                  </a:lnTo>
                  <a:cubicBezTo>
                    <a:pt x="894245" y="47887"/>
                    <a:pt x="851484" y="5126"/>
                    <a:pt x="799040" y="5126"/>
                  </a:cubicBezTo>
                  <a:lnTo>
                    <a:pt x="396435" y="5126"/>
                  </a:lnTo>
                  <a:cubicBezTo>
                    <a:pt x="396435" y="5126"/>
                    <a:pt x="396435" y="5126"/>
                    <a:pt x="396435" y="5126"/>
                  </a:cubicBezTo>
                  <a:lnTo>
                    <a:pt x="396435" y="845029"/>
                  </a:lnTo>
                  <a:cubicBezTo>
                    <a:pt x="396435" y="897472"/>
                    <a:pt x="365776" y="970893"/>
                    <a:pt x="328662" y="1008007"/>
                  </a:cubicBezTo>
                  <a:lnTo>
                    <a:pt x="72899" y="1263770"/>
                  </a:lnTo>
                  <a:cubicBezTo>
                    <a:pt x="35785" y="1300884"/>
                    <a:pt x="5126" y="1374305"/>
                    <a:pt x="5126" y="1426749"/>
                  </a:cubicBezTo>
                  <a:lnTo>
                    <a:pt x="5126" y="2102867"/>
                  </a:lnTo>
                  <a:lnTo>
                    <a:pt x="799040" y="2102867"/>
                  </a:lnTo>
                  <a:close/>
                </a:path>
              </a:pathLst>
            </a:custGeom>
            <a:solidFill>
              <a:srgbClr val="2196F3"/>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itchFamily="34" charset="-122"/>
                <a:ea typeface="微软雅黑" pitchFamily="34" charset="-122"/>
              </a:endParaRPr>
            </a:p>
          </p:txBody>
        </p:sp>
        <p:sp>
          <p:nvSpPr>
            <p:cNvPr id="38" name="圆角矩形 37"/>
            <p:cNvSpPr/>
            <p:nvPr>
              <p:custDataLst>
                <p:tags r:id="rId8"/>
              </p:custDataLst>
            </p:nvPr>
          </p:nvSpPr>
          <p:spPr>
            <a:xfrm>
              <a:off x="1083006" y="3993157"/>
              <a:ext cx="4640209" cy="2038880"/>
            </a:xfrm>
            <a:prstGeom prst="roundRect">
              <a:avLst>
                <a:gd name="adj" fmla="val 4745"/>
              </a:avLst>
            </a:prstGeom>
            <a:noFill/>
            <a:ln w="25400" cap="flat">
              <a:solidFill>
                <a:srgbClr val="2196F3"/>
              </a:soli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itchFamily="34" charset="-122"/>
                <a:ea typeface="微软雅黑" pitchFamily="34" charset="-122"/>
              </a:endParaRPr>
            </a:p>
          </p:txBody>
        </p:sp>
      </p:grpSp>
      <p:grpSp>
        <p:nvGrpSpPr>
          <p:cNvPr id="16" name="组合 15"/>
          <p:cNvGrpSpPr/>
          <p:nvPr>
            <p:custDataLst>
              <p:tags r:id="rId9"/>
            </p:custDataLst>
          </p:nvPr>
        </p:nvGrpSpPr>
        <p:grpSpPr>
          <a:xfrm>
            <a:off x="6450330" y="2339340"/>
            <a:ext cx="4564380" cy="1853565"/>
            <a:chOff x="6476393" y="1606020"/>
            <a:chExt cx="4646191" cy="2042253"/>
          </a:xfrm>
        </p:grpSpPr>
        <p:sp>
          <p:nvSpPr>
            <p:cNvPr id="7" name="任意形状 8"/>
            <p:cNvSpPr/>
            <p:nvPr>
              <p:custDataLst>
                <p:tags r:id="rId10"/>
              </p:custDataLst>
            </p:nvPr>
          </p:nvSpPr>
          <p:spPr>
            <a:xfrm>
              <a:off x="6480812" y="1608612"/>
              <a:ext cx="656191" cy="2038880"/>
            </a:xfrm>
            <a:custGeom>
              <a:avLst/>
              <a:gdLst>
                <a:gd name="connsiteX0" fmla="*/ 100331 w 677731"/>
                <a:gd name="connsiteY0" fmla="*/ 5126 h 2105809"/>
                <a:gd name="connsiteX1" fmla="*/ 5126 w 677731"/>
                <a:gd name="connsiteY1" fmla="*/ 100331 h 2105809"/>
                <a:gd name="connsiteX2" fmla="*/ 5126 w 677731"/>
                <a:gd name="connsiteY2" fmla="*/ 2007662 h 2105809"/>
                <a:gd name="connsiteX3" fmla="*/ 100331 w 677731"/>
                <a:gd name="connsiteY3" fmla="*/ 2102867 h 2105809"/>
                <a:gd name="connsiteX4" fmla="*/ 281866 w 677731"/>
                <a:gd name="connsiteY4" fmla="*/ 2102867 h 2105809"/>
                <a:gd name="connsiteX5" fmla="*/ 281866 w 677731"/>
                <a:gd name="connsiteY5" fmla="*/ 2102867 h 2105809"/>
                <a:gd name="connsiteX6" fmla="*/ 281866 w 677731"/>
                <a:gd name="connsiteY6" fmla="*/ 860359 h 2105809"/>
                <a:gd name="connsiteX7" fmla="*/ 349639 w 677731"/>
                <a:gd name="connsiteY7" fmla="*/ 697380 h 2105809"/>
                <a:gd name="connsiteX8" fmla="*/ 605402 w 677731"/>
                <a:gd name="connsiteY8" fmla="*/ 441617 h 2105809"/>
                <a:gd name="connsiteX9" fmla="*/ 673176 w 677731"/>
                <a:gd name="connsiteY9" fmla="*/ 278639 h 2105809"/>
                <a:gd name="connsiteX10" fmla="*/ 673176 w 677731"/>
                <a:gd name="connsiteY10" fmla="*/ 5933 h 2105809"/>
                <a:gd name="connsiteX11" fmla="*/ 100331 w 677731"/>
                <a:gd name="connsiteY11" fmla="*/ 5933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7731" h="2105809">
                  <a:moveTo>
                    <a:pt x="100331" y="5126"/>
                  </a:moveTo>
                  <a:cubicBezTo>
                    <a:pt x="47887" y="5126"/>
                    <a:pt x="5126" y="47887"/>
                    <a:pt x="5126" y="100331"/>
                  </a:cubicBezTo>
                  <a:lnTo>
                    <a:pt x="5126" y="2007662"/>
                  </a:lnTo>
                  <a:cubicBezTo>
                    <a:pt x="5126" y="2060105"/>
                    <a:pt x="47887" y="2102867"/>
                    <a:pt x="100331" y="2102867"/>
                  </a:cubicBezTo>
                  <a:lnTo>
                    <a:pt x="281866" y="2102867"/>
                  </a:lnTo>
                  <a:cubicBezTo>
                    <a:pt x="281866" y="2102867"/>
                    <a:pt x="281866" y="2102867"/>
                    <a:pt x="281866" y="2102867"/>
                  </a:cubicBezTo>
                  <a:lnTo>
                    <a:pt x="281866" y="860359"/>
                  </a:lnTo>
                  <a:cubicBezTo>
                    <a:pt x="281866" y="807915"/>
                    <a:pt x="312525" y="734494"/>
                    <a:pt x="349639" y="697380"/>
                  </a:cubicBezTo>
                  <a:lnTo>
                    <a:pt x="605402" y="441617"/>
                  </a:lnTo>
                  <a:cubicBezTo>
                    <a:pt x="642516" y="404503"/>
                    <a:pt x="673176" y="331082"/>
                    <a:pt x="673176" y="278639"/>
                  </a:cubicBezTo>
                  <a:lnTo>
                    <a:pt x="673176" y="5933"/>
                  </a:lnTo>
                  <a:lnTo>
                    <a:pt x="100331" y="5933"/>
                  </a:lnTo>
                  <a:close/>
                </a:path>
              </a:pathLst>
            </a:custGeom>
            <a:solidFill>
              <a:srgbClr val="FFFFFF">
                <a:lumMod val="95000"/>
              </a:srgbClr>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itchFamily="34" charset="-122"/>
                <a:ea typeface="微软雅黑" pitchFamily="34" charset="-122"/>
              </a:endParaRPr>
            </a:p>
          </p:txBody>
        </p:sp>
        <p:sp>
          <p:nvSpPr>
            <p:cNvPr id="13" name="任意形状 7"/>
            <p:cNvSpPr/>
            <p:nvPr>
              <p:custDataLst>
                <p:tags r:id="rId11"/>
              </p:custDataLst>
            </p:nvPr>
          </p:nvSpPr>
          <p:spPr>
            <a:xfrm>
              <a:off x="10255474" y="1609393"/>
              <a:ext cx="867110" cy="2038880"/>
            </a:xfrm>
            <a:custGeom>
              <a:avLst/>
              <a:gdLst>
                <a:gd name="connsiteX0" fmla="*/ 799040 w 895574"/>
                <a:gd name="connsiteY0" fmla="*/ 2102060 h 2105809"/>
                <a:gd name="connsiteX1" fmla="*/ 894245 w 895574"/>
                <a:gd name="connsiteY1" fmla="*/ 2006855 h 2105809"/>
                <a:gd name="connsiteX2" fmla="*/ 894245 w 895574"/>
                <a:gd name="connsiteY2" fmla="*/ 100331 h 2105809"/>
                <a:gd name="connsiteX3" fmla="*/ 799040 w 895574"/>
                <a:gd name="connsiteY3" fmla="*/ 5126 h 2105809"/>
                <a:gd name="connsiteX4" fmla="*/ 396435 w 895574"/>
                <a:gd name="connsiteY4" fmla="*/ 5126 h 2105809"/>
                <a:gd name="connsiteX5" fmla="*/ 396435 w 895574"/>
                <a:gd name="connsiteY5" fmla="*/ 5126 h 2105809"/>
                <a:gd name="connsiteX6" fmla="*/ 396435 w 895574"/>
                <a:gd name="connsiteY6" fmla="*/ 845029 h 2105809"/>
                <a:gd name="connsiteX7" fmla="*/ 328662 w 895574"/>
                <a:gd name="connsiteY7" fmla="*/ 1008007 h 2105809"/>
                <a:gd name="connsiteX8" fmla="*/ 72899 w 895574"/>
                <a:gd name="connsiteY8" fmla="*/ 1263770 h 2105809"/>
                <a:gd name="connsiteX9" fmla="*/ 5126 w 895574"/>
                <a:gd name="connsiteY9" fmla="*/ 1426749 h 2105809"/>
                <a:gd name="connsiteX10" fmla="*/ 5126 w 895574"/>
                <a:gd name="connsiteY10" fmla="*/ 2102867 h 2105809"/>
                <a:gd name="connsiteX11" fmla="*/ 799040 w 895574"/>
                <a:gd name="connsiteY11" fmla="*/ 2102867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5574" h="2105809">
                  <a:moveTo>
                    <a:pt x="799040" y="2102060"/>
                  </a:moveTo>
                  <a:cubicBezTo>
                    <a:pt x="851484" y="2102060"/>
                    <a:pt x="894245" y="2059298"/>
                    <a:pt x="894245" y="2006855"/>
                  </a:cubicBezTo>
                  <a:lnTo>
                    <a:pt x="894245" y="100331"/>
                  </a:lnTo>
                  <a:cubicBezTo>
                    <a:pt x="894245" y="47887"/>
                    <a:pt x="851484" y="5126"/>
                    <a:pt x="799040" y="5126"/>
                  </a:cubicBezTo>
                  <a:lnTo>
                    <a:pt x="396435" y="5126"/>
                  </a:lnTo>
                  <a:cubicBezTo>
                    <a:pt x="396435" y="5126"/>
                    <a:pt x="396435" y="5126"/>
                    <a:pt x="396435" y="5126"/>
                  </a:cubicBezTo>
                  <a:lnTo>
                    <a:pt x="396435" y="845029"/>
                  </a:lnTo>
                  <a:cubicBezTo>
                    <a:pt x="396435" y="897472"/>
                    <a:pt x="365776" y="970893"/>
                    <a:pt x="328662" y="1008007"/>
                  </a:cubicBezTo>
                  <a:lnTo>
                    <a:pt x="72899" y="1263770"/>
                  </a:lnTo>
                  <a:cubicBezTo>
                    <a:pt x="35785" y="1300884"/>
                    <a:pt x="5126" y="1374305"/>
                    <a:pt x="5126" y="1426749"/>
                  </a:cubicBezTo>
                  <a:lnTo>
                    <a:pt x="5126" y="2102867"/>
                  </a:lnTo>
                  <a:lnTo>
                    <a:pt x="799040" y="2102867"/>
                  </a:lnTo>
                  <a:close/>
                </a:path>
              </a:pathLst>
            </a:custGeom>
            <a:solidFill>
              <a:srgbClr val="2196F3"/>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itchFamily="34" charset="-122"/>
                <a:ea typeface="微软雅黑" pitchFamily="34" charset="-122"/>
              </a:endParaRPr>
            </a:p>
          </p:txBody>
        </p:sp>
        <p:sp>
          <p:nvSpPr>
            <p:cNvPr id="39" name="圆角矩形 38"/>
            <p:cNvSpPr/>
            <p:nvPr>
              <p:custDataLst>
                <p:tags r:id="rId12"/>
              </p:custDataLst>
            </p:nvPr>
          </p:nvSpPr>
          <p:spPr>
            <a:xfrm>
              <a:off x="6476393" y="1606020"/>
              <a:ext cx="4640209" cy="2038880"/>
            </a:xfrm>
            <a:prstGeom prst="roundRect">
              <a:avLst>
                <a:gd name="adj" fmla="val 4745"/>
              </a:avLst>
            </a:prstGeom>
            <a:noFill/>
            <a:ln w="25400" cap="flat">
              <a:solidFill>
                <a:srgbClr val="2196F3"/>
              </a:soli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itchFamily="34" charset="-122"/>
                <a:ea typeface="微软雅黑" pitchFamily="34" charset="-122"/>
              </a:endParaRPr>
            </a:p>
          </p:txBody>
        </p:sp>
      </p:grpSp>
      <p:grpSp>
        <p:nvGrpSpPr>
          <p:cNvPr id="17" name="组合 16"/>
          <p:cNvGrpSpPr/>
          <p:nvPr>
            <p:custDataLst>
              <p:tags r:id="rId13"/>
            </p:custDataLst>
          </p:nvPr>
        </p:nvGrpSpPr>
        <p:grpSpPr>
          <a:xfrm>
            <a:off x="6461149" y="4482818"/>
            <a:ext cx="4559935" cy="1732023"/>
            <a:chOff x="6480812" y="3989784"/>
            <a:chExt cx="5374662" cy="2041472"/>
          </a:xfrm>
        </p:grpSpPr>
        <p:sp>
          <p:nvSpPr>
            <p:cNvPr id="15" name="任意形状 14"/>
            <p:cNvSpPr/>
            <p:nvPr>
              <p:custDataLst>
                <p:tags r:id="rId14"/>
              </p:custDataLst>
            </p:nvPr>
          </p:nvSpPr>
          <p:spPr>
            <a:xfrm>
              <a:off x="6480812" y="3991595"/>
              <a:ext cx="656191" cy="2038880"/>
            </a:xfrm>
            <a:custGeom>
              <a:avLst/>
              <a:gdLst>
                <a:gd name="connsiteX0" fmla="*/ 100331 w 677731"/>
                <a:gd name="connsiteY0" fmla="*/ 5126 h 2105809"/>
                <a:gd name="connsiteX1" fmla="*/ 5126 w 677731"/>
                <a:gd name="connsiteY1" fmla="*/ 100331 h 2105809"/>
                <a:gd name="connsiteX2" fmla="*/ 5126 w 677731"/>
                <a:gd name="connsiteY2" fmla="*/ 2007662 h 2105809"/>
                <a:gd name="connsiteX3" fmla="*/ 100331 w 677731"/>
                <a:gd name="connsiteY3" fmla="*/ 2102867 h 2105809"/>
                <a:gd name="connsiteX4" fmla="*/ 281866 w 677731"/>
                <a:gd name="connsiteY4" fmla="*/ 2102867 h 2105809"/>
                <a:gd name="connsiteX5" fmla="*/ 281866 w 677731"/>
                <a:gd name="connsiteY5" fmla="*/ 2102867 h 2105809"/>
                <a:gd name="connsiteX6" fmla="*/ 281866 w 677731"/>
                <a:gd name="connsiteY6" fmla="*/ 860359 h 2105809"/>
                <a:gd name="connsiteX7" fmla="*/ 349639 w 677731"/>
                <a:gd name="connsiteY7" fmla="*/ 697380 h 2105809"/>
                <a:gd name="connsiteX8" fmla="*/ 605402 w 677731"/>
                <a:gd name="connsiteY8" fmla="*/ 441617 h 2105809"/>
                <a:gd name="connsiteX9" fmla="*/ 673176 w 677731"/>
                <a:gd name="connsiteY9" fmla="*/ 278639 h 2105809"/>
                <a:gd name="connsiteX10" fmla="*/ 673176 w 677731"/>
                <a:gd name="connsiteY10" fmla="*/ 5933 h 2105809"/>
                <a:gd name="connsiteX11" fmla="*/ 100331 w 677731"/>
                <a:gd name="connsiteY11" fmla="*/ 5933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77731" h="2105809">
                  <a:moveTo>
                    <a:pt x="100331" y="5126"/>
                  </a:moveTo>
                  <a:cubicBezTo>
                    <a:pt x="47887" y="5126"/>
                    <a:pt x="5126" y="47887"/>
                    <a:pt x="5126" y="100331"/>
                  </a:cubicBezTo>
                  <a:lnTo>
                    <a:pt x="5126" y="2007662"/>
                  </a:lnTo>
                  <a:cubicBezTo>
                    <a:pt x="5126" y="2060105"/>
                    <a:pt x="47887" y="2102867"/>
                    <a:pt x="100331" y="2102867"/>
                  </a:cubicBezTo>
                  <a:lnTo>
                    <a:pt x="281866" y="2102867"/>
                  </a:lnTo>
                  <a:cubicBezTo>
                    <a:pt x="281866" y="2102867"/>
                    <a:pt x="281866" y="2102867"/>
                    <a:pt x="281866" y="2102867"/>
                  </a:cubicBezTo>
                  <a:lnTo>
                    <a:pt x="281866" y="860359"/>
                  </a:lnTo>
                  <a:cubicBezTo>
                    <a:pt x="281866" y="807915"/>
                    <a:pt x="312525" y="734494"/>
                    <a:pt x="349639" y="697380"/>
                  </a:cubicBezTo>
                  <a:lnTo>
                    <a:pt x="605402" y="441617"/>
                  </a:lnTo>
                  <a:cubicBezTo>
                    <a:pt x="642516" y="404503"/>
                    <a:pt x="673176" y="331082"/>
                    <a:pt x="673176" y="278639"/>
                  </a:cubicBezTo>
                  <a:lnTo>
                    <a:pt x="673176" y="5933"/>
                  </a:lnTo>
                  <a:lnTo>
                    <a:pt x="100331" y="5933"/>
                  </a:lnTo>
                  <a:close/>
                </a:path>
              </a:pathLst>
            </a:custGeom>
            <a:solidFill>
              <a:srgbClr val="FFFFFF">
                <a:lumMod val="95000"/>
              </a:srgbClr>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itchFamily="34" charset="-122"/>
                <a:ea typeface="微软雅黑" pitchFamily="34" charset="-122"/>
              </a:endParaRPr>
            </a:p>
          </p:txBody>
        </p:sp>
        <p:sp>
          <p:nvSpPr>
            <p:cNvPr id="14" name="任意形状 13"/>
            <p:cNvSpPr/>
            <p:nvPr>
              <p:custDataLst>
                <p:tags r:id="rId15"/>
              </p:custDataLst>
            </p:nvPr>
          </p:nvSpPr>
          <p:spPr>
            <a:xfrm>
              <a:off x="10966524" y="3992376"/>
              <a:ext cx="867110" cy="2038880"/>
            </a:xfrm>
            <a:custGeom>
              <a:avLst/>
              <a:gdLst>
                <a:gd name="connsiteX0" fmla="*/ 799040 w 895574"/>
                <a:gd name="connsiteY0" fmla="*/ 2102060 h 2105809"/>
                <a:gd name="connsiteX1" fmla="*/ 894245 w 895574"/>
                <a:gd name="connsiteY1" fmla="*/ 2006855 h 2105809"/>
                <a:gd name="connsiteX2" fmla="*/ 894245 w 895574"/>
                <a:gd name="connsiteY2" fmla="*/ 100331 h 2105809"/>
                <a:gd name="connsiteX3" fmla="*/ 799040 w 895574"/>
                <a:gd name="connsiteY3" fmla="*/ 5126 h 2105809"/>
                <a:gd name="connsiteX4" fmla="*/ 396435 w 895574"/>
                <a:gd name="connsiteY4" fmla="*/ 5126 h 2105809"/>
                <a:gd name="connsiteX5" fmla="*/ 396435 w 895574"/>
                <a:gd name="connsiteY5" fmla="*/ 5126 h 2105809"/>
                <a:gd name="connsiteX6" fmla="*/ 396435 w 895574"/>
                <a:gd name="connsiteY6" fmla="*/ 845029 h 2105809"/>
                <a:gd name="connsiteX7" fmla="*/ 328662 w 895574"/>
                <a:gd name="connsiteY7" fmla="*/ 1008007 h 2105809"/>
                <a:gd name="connsiteX8" fmla="*/ 72899 w 895574"/>
                <a:gd name="connsiteY8" fmla="*/ 1263770 h 2105809"/>
                <a:gd name="connsiteX9" fmla="*/ 5126 w 895574"/>
                <a:gd name="connsiteY9" fmla="*/ 1426749 h 2105809"/>
                <a:gd name="connsiteX10" fmla="*/ 5126 w 895574"/>
                <a:gd name="connsiteY10" fmla="*/ 2102867 h 2105809"/>
                <a:gd name="connsiteX11" fmla="*/ 799040 w 895574"/>
                <a:gd name="connsiteY11" fmla="*/ 2102867 h 2105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5574" h="2105809">
                  <a:moveTo>
                    <a:pt x="799040" y="2102060"/>
                  </a:moveTo>
                  <a:cubicBezTo>
                    <a:pt x="851484" y="2102060"/>
                    <a:pt x="894245" y="2059298"/>
                    <a:pt x="894245" y="2006855"/>
                  </a:cubicBezTo>
                  <a:lnTo>
                    <a:pt x="894245" y="100331"/>
                  </a:lnTo>
                  <a:cubicBezTo>
                    <a:pt x="894245" y="47887"/>
                    <a:pt x="851484" y="5126"/>
                    <a:pt x="799040" y="5126"/>
                  </a:cubicBezTo>
                  <a:lnTo>
                    <a:pt x="396435" y="5126"/>
                  </a:lnTo>
                  <a:cubicBezTo>
                    <a:pt x="396435" y="5126"/>
                    <a:pt x="396435" y="5126"/>
                    <a:pt x="396435" y="5126"/>
                  </a:cubicBezTo>
                  <a:lnTo>
                    <a:pt x="396435" y="845029"/>
                  </a:lnTo>
                  <a:cubicBezTo>
                    <a:pt x="396435" y="897472"/>
                    <a:pt x="365776" y="970893"/>
                    <a:pt x="328662" y="1008007"/>
                  </a:cubicBezTo>
                  <a:lnTo>
                    <a:pt x="72899" y="1263770"/>
                  </a:lnTo>
                  <a:cubicBezTo>
                    <a:pt x="35785" y="1300884"/>
                    <a:pt x="5126" y="1374305"/>
                    <a:pt x="5126" y="1426749"/>
                  </a:cubicBezTo>
                  <a:lnTo>
                    <a:pt x="5126" y="2102867"/>
                  </a:lnTo>
                  <a:lnTo>
                    <a:pt x="799040" y="2102867"/>
                  </a:lnTo>
                  <a:close/>
                </a:path>
              </a:pathLst>
            </a:custGeom>
            <a:solidFill>
              <a:srgbClr val="2196F3"/>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itchFamily="34" charset="-122"/>
                <a:ea typeface="微软雅黑" pitchFamily="34" charset="-122"/>
              </a:endParaRPr>
            </a:p>
          </p:txBody>
        </p:sp>
        <p:sp>
          <p:nvSpPr>
            <p:cNvPr id="40" name="圆角矩形 39"/>
            <p:cNvSpPr/>
            <p:nvPr>
              <p:custDataLst>
                <p:tags r:id="rId16"/>
              </p:custDataLst>
            </p:nvPr>
          </p:nvSpPr>
          <p:spPr>
            <a:xfrm>
              <a:off x="6482309" y="3989784"/>
              <a:ext cx="5373165" cy="2038781"/>
            </a:xfrm>
            <a:prstGeom prst="roundRect">
              <a:avLst>
                <a:gd name="adj" fmla="val 4745"/>
              </a:avLst>
            </a:prstGeom>
            <a:noFill/>
            <a:ln w="25400" cap="flat">
              <a:solidFill>
                <a:srgbClr val="2196F3"/>
              </a:solidFill>
              <a:prstDash val="solid"/>
              <a:miter/>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defTabSz="457200"/>
              <a:endParaRPr lang="zh-CN" altLang="en-US">
                <a:solidFill>
                  <a:srgbClr val="222222"/>
                </a:solidFill>
                <a:latin typeface="微软雅黑" pitchFamily="34" charset="-122"/>
                <a:ea typeface="微软雅黑" pitchFamily="34" charset="-122"/>
              </a:endParaRPr>
            </a:p>
          </p:txBody>
        </p:sp>
      </p:grpSp>
      <p:sp>
        <p:nvSpPr>
          <p:cNvPr id="30" name="文本框 29"/>
          <p:cNvSpPr txBox="1"/>
          <p:nvPr>
            <p:custDataLst>
              <p:tags r:id="rId17"/>
            </p:custDataLst>
          </p:nvPr>
        </p:nvSpPr>
        <p:spPr>
          <a:xfrm>
            <a:off x="5141795" y="3592294"/>
            <a:ext cx="641091" cy="600686"/>
          </a:xfrm>
          <a:prstGeom prst="rect">
            <a:avLst/>
          </a:prstGeom>
          <a:noFill/>
        </p:spPr>
        <p:txBody>
          <a:bodyPr wrap="square" rtlCol="0">
            <a:normAutofit fontScale="80000"/>
          </a:bodyPr>
          <a:lstStyle/>
          <a:p>
            <a:pPr algn="ctr" defTabSz="457200"/>
            <a:r>
              <a:rPr kumimoji="1" lang="en-US" altLang="zh-CN" sz="4000" b="1" dirty="0">
                <a:solidFill>
                  <a:srgbClr val="FFFFFF"/>
                </a:solidFill>
                <a:latin typeface="微软雅黑" pitchFamily="34" charset="-122"/>
                <a:ea typeface="微软雅黑" pitchFamily="34" charset="-122"/>
              </a:rPr>
              <a:t>1</a:t>
            </a:r>
            <a:endParaRPr kumimoji="1" lang="zh-CN" altLang="en-US" sz="4000" b="1" dirty="0">
              <a:solidFill>
                <a:srgbClr val="FFFFFF"/>
              </a:solidFill>
              <a:latin typeface="微软雅黑" pitchFamily="34" charset="-122"/>
              <a:ea typeface="微软雅黑" pitchFamily="34" charset="-122"/>
            </a:endParaRPr>
          </a:p>
        </p:txBody>
      </p:sp>
      <p:sp>
        <p:nvSpPr>
          <p:cNvPr id="31" name="文本框 30"/>
          <p:cNvSpPr txBox="1"/>
          <p:nvPr>
            <p:custDataLst>
              <p:tags r:id="rId18"/>
            </p:custDataLst>
          </p:nvPr>
        </p:nvSpPr>
        <p:spPr>
          <a:xfrm>
            <a:off x="5152569" y="5614694"/>
            <a:ext cx="641091" cy="600686"/>
          </a:xfrm>
          <a:prstGeom prst="rect">
            <a:avLst/>
          </a:prstGeom>
          <a:noFill/>
        </p:spPr>
        <p:txBody>
          <a:bodyPr wrap="square" rtlCol="0">
            <a:normAutofit fontScale="80000"/>
          </a:bodyPr>
          <a:lstStyle/>
          <a:p>
            <a:pPr algn="ctr" defTabSz="457200"/>
            <a:r>
              <a:rPr kumimoji="1" lang="en-US" altLang="zh-CN" sz="4000" b="1" dirty="0">
                <a:solidFill>
                  <a:srgbClr val="FFFFFF"/>
                </a:solidFill>
                <a:latin typeface="微软雅黑" pitchFamily="34" charset="-122"/>
                <a:ea typeface="微软雅黑" pitchFamily="34" charset="-122"/>
              </a:rPr>
              <a:t>3</a:t>
            </a:r>
            <a:endParaRPr kumimoji="1" lang="zh-CN" altLang="en-US" sz="4000" b="1" dirty="0">
              <a:solidFill>
                <a:srgbClr val="FFFFFF"/>
              </a:solidFill>
              <a:latin typeface="微软雅黑" pitchFamily="34" charset="-122"/>
              <a:ea typeface="微软雅黑" pitchFamily="34" charset="-122"/>
            </a:endParaRPr>
          </a:p>
        </p:txBody>
      </p:sp>
      <p:sp>
        <p:nvSpPr>
          <p:cNvPr id="36" name="文本框 35"/>
          <p:cNvSpPr txBox="1"/>
          <p:nvPr>
            <p:custDataLst>
              <p:tags r:id="rId19"/>
            </p:custDataLst>
          </p:nvPr>
        </p:nvSpPr>
        <p:spPr>
          <a:xfrm>
            <a:off x="10287320" y="3592294"/>
            <a:ext cx="641091" cy="600686"/>
          </a:xfrm>
          <a:prstGeom prst="rect">
            <a:avLst/>
          </a:prstGeom>
          <a:noFill/>
        </p:spPr>
        <p:txBody>
          <a:bodyPr wrap="square" rtlCol="0">
            <a:normAutofit fontScale="80000"/>
          </a:bodyPr>
          <a:lstStyle/>
          <a:p>
            <a:pPr algn="ctr" defTabSz="457200"/>
            <a:r>
              <a:rPr kumimoji="1" lang="en-US" altLang="zh-CN" sz="4000" b="1" dirty="0">
                <a:solidFill>
                  <a:srgbClr val="FFFFFF"/>
                </a:solidFill>
                <a:latin typeface="微软雅黑" pitchFamily="34" charset="-122"/>
                <a:ea typeface="微软雅黑" pitchFamily="34" charset="-122"/>
              </a:rPr>
              <a:t>2</a:t>
            </a:r>
            <a:endParaRPr kumimoji="1" lang="zh-CN" altLang="en-US" sz="4000" b="1" dirty="0">
              <a:solidFill>
                <a:srgbClr val="FFFFFF"/>
              </a:solidFill>
              <a:latin typeface="微软雅黑" pitchFamily="34" charset="-122"/>
              <a:ea typeface="微软雅黑" pitchFamily="34" charset="-122"/>
            </a:endParaRPr>
          </a:p>
        </p:txBody>
      </p:sp>
      <p:sp>
        <p:nvSpPr>
          <p:cNvPr id="37" name="文本框 36"/>
          <p:cNvSpPr txBox="1"/>
          <p:nvPr>
            <p:custDataLst>
              <p:tags r:id="rId20"/>
            </p:custDataLst>
          </p:nvPr>
        </p:nvSpPr>
        <p:spPr>
          <a:xfrm>
            <a:off x="10347645" y="5614155"/>
            <a:ext cx="641091" cy="600686"/>
          </a:xfrm>
          <a:prstGeom prst="rect">
            <a:avLst/>
          </a:prstGeom>
          <a:noFill/>
        </p:spPr>
        <p:txBody>
          <a:bodyPr wrap="square" rtlCol="0">
            <a:normAutofit fontScale="80000"/>
          </a:bodyPr>
          <a:lstStyle/>
          <a:p>
            <a:pPr algn="ctr" defTabSz="457200"/>
            <a:r>
              <a:rPr kumimoji="1" lang="en-US" altLang="zh-CN" sz="4000" b="1" dirty="0">
                <a:solidFill>
                  <a:srgbClr val="FFFFFF"/>
                </a:solidFill>
                <a:latin typeface="微软雅黑" pitchFamily="34" charset="-122"/>
                <a:ea typeface="微软雅黑" pitchFamily="34" charset="-122"/>
              </a:rPr>
              <a:t>4</a:t>
            </a:r>
            <a:endParaRPr kumimoji="1" lang="zh-CN" altLang="en-US" sz="4000" b="1" dirty="0">
              <a:solidFill>
                <a:srgbClr val="FFFFFF"/>
              </a:solidFill>
              <a:latin typeface="微软雅黑" pitchFamily="34" charset="-122"/>
              <a:ea typeface="微软雅黑" pitchFamily="34" charset="-122"/>
            </a:endParaRPr>
          </a:p>
        </p:txBody>
      </p:sp>
      <p:sp>
        <p:nvSpPr>
          <p:cNvPr id="42" name="文本框 41"/>
          <p:cNvSpPr txBox="1"/>
          <p:nvPr>
            <p:custDataLst>
              <p:tags r:id="rId21"/>
            </p:custDataLst>
          </p:nvPr>
        </p:nvSpPr>
        <p:spPr>
          <a:xfrm flipH="1">
            <a:off x="1370965" y="2522855"/>
            <a:ext cx="3745865" cy="1582420"/>
          </a:xfrm>
          <a:prstGeom prst="rect">
            <a:avLst/>
          </a:prstGeom>
          <a:noFill/>
        </p:spPr>
        <p:txBody>
          <a:bodyPr wrap="square" lIns="90000" tIns="46800" rIns="90000" bIns="0" rtlCol="0" anchor="b" anchorCtr="0"/>
          <a:lstStyle>
            <a:defPPr>
              <a:defRPr lang="en-US"/>
            </a:defPPr>
            <a:lvl1pPr algn="r">
              <a:defRPr kumimoji="1" b="1">
                <a:solidFill>
                  <a:srgbClr val="2196F3"/>
                </a:solidFill>
                <a:latin typeface="微软雅黑"/>
              </a:defRPr>
            </a:lvl1pPr>
          </a:lstStyle>
          <a:p>
            <a:pPr algn="l" defTabSz="457200"/>
            <a:r>
              <a:rPr lang="zh-CN" altLang="en-US" sz="2000"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区角活动是幼儿园教育活动中一类相当低结构化的、综合性的教育活动，这类教育活动的主要成分是幼儿游戏，以儿童的兴趣为导向，旨在满足儿童的需要。</a:t>
            </a:r>
            <a:endParaRPr lang="zh-CN" altLang="en-US" sz="2000" spc="300"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endParaRPr>
          </a:p>
        </p:txBody>
      </p:sp>
      <p:sp>
        <p:nvSpPr>
          <p:cNvPr id="45" name="文本框 44"/>
          <p:cNvSpPr txBox="1"/>
          <p:nvPr>
            <p:custDataLst>
              <p:tags r:id="rId22"/>
            </p:custDataLst>
          </p:nvPr>
        </p:nvSpPr>
        <p:spPr>
          <a:xfrm flipH="1">
            <a:off x="6555105" y="2521585"/>
            <a:ext cx="3565525" cy="1459865"/>
          </a:xfrm>
          <a:prstGeom prst="rect">
            <a:avLst/>
          </a:prstGeom>
          <a:noFill/>
        </p:spPr>
        <p:txBody>
          <a:bodyPr wrap="square" lIns="90000" tIns="46800" rIns="90000" bIns="0" rtlCol="0" anchor="b" anchorCtr="0"/>
          <a:lstStyle>
            <a:defPPr>
              <a:defRPr lang="en-US"/>
            </a:defPPr>
            <a:lvl1pPr algn="r">
              <a:defRPr kumimoji="1" b="1">
                <a:solidFill>
                  <a:srgbClr val="2196F3"/>
                </a:solidFill>
                <a:latin typeface="微软雅黑"/>
              </a:defRPr>
            </a:lvl1pPr>
          </a:lstStyle>
          <a:p>
            <a:pPr algn="l" defTabSz="457200"/>
            <a:r>
              <a:rPr lang="zh-CN" altLang="en-US" sz="2000"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区角活动指的是让幼儿在活动区角内通过自主选择，与材料和人</a:t>
            </a:r>
            <a:r>
              <a:rPr lang="en-US" altLang="zh-CN" sz="2000"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a:t>
            </a:r>
            <a:r>
              <a:rPr lang="zh-CN" altLang="en-US" sz="2000"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同伴、教师和其他人员</a:t>
            </a:r>
            <a:r>
              <a:rPr lang="en-US" altLang="zh-CN" sz="2000"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a:t>
            </a:r>
            <a:r>
              <a:rPr lang="zh-CN" altLang="en-US" sz="2000"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积极互动，在自己经验的基础上进行探索的一类教育活动。</a:t>
            </a:r>
            <a:endParaRPr lang="zh-CN" altLang="en-US" sz="2000" spc="300"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endParaRPr>
          </a:p>
        </p:txBody>
      </p:sp>
      <p:sp>
        <p:nvSpPr>
          <p:cNvPr id="48" name="文本框 47"/>
          <p:cNvSpPr txBox="1"/>
          <p:nvPr>
            <p:custDataLst>
              <p:tags r:id="rId23"/>
            </p:custDataLst>
          </p:nvPr>
        </p:nvSpPr>
        <p:spPr>
          <a:xfrm flipH="1">
            <a:off x="1455420" y="4777105"/>
            <a:ext cx="3696970" cy="1082040"/>
          </a:xfrm>
          <a:prstGeom prst="rect">
            <a:avLst/>
          </a:prstGeom>
          <a:noFill/>
        </p:spPr>
        <p:txBody>
          <a:bodyPr wrap="square" lIns="90000" tIns="46800" rIns="90000" bIns="0" rtlCol="0" anchor="b" anchorCtr="0"/>
          <a:lstStyle>
            <a:defPPr>
              <a:defRPr lang="en-US"/>
            </a:defPPr>
            <a:lvl1pPr algn="r">
              <a:defRPr kumimoji="1" b="1">
                <a:solidFill>
                  <a:srgbClr val="2196F3"/>
                </a:solidFill>
                <a:latin typeface="微软雅黑"/>
              </a:defRPr>
            </a:lvl1pPr>
          </a:lstStyle>
          <a:p>
            <a:pPr algn="l" defTabSz="457200"/>
            <a:r>
              <a:rPr lang="zh-CN" altLang="en-US" sz="2000"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幼儿园活动区角一般以材料来划分</a:t>
            </a:r>
            <a:endParaRPr lang="en-US" altLang="zh-CN" sz="2000" dirty="0">
              <a:solidFill>
                <a:schemeClr val="accent5">
                  <a:lumMod val="75000"/>
                </a:schemeClr>
              </a:solidFill>
              <a:latin typeface="微软雅黑" pitchFamily="34" charset="-122"/>
              <a:ea typeface="微软雅黑" pitchFamily="34" charset="-122"/>
              <a:cs typeface="Times New Roman" panose="02020603050405020304" pitchFamily="18" charset="0"/>
            </a:endParaRPr>
          </a:p>
          <a:p>
            <a:pPr algn="l" defTabSz="457200"/>
            <a:endParaRPr lang="en-US" altLang="zh-CN" sz="2000" spc="300" dirty="0">
              <a:solidFill>
                <a:schemeClr val="accent5">
                  <a:lumMod val="75000"/>
                </a:schemeClr>
              </a:solidFill>
              <a:latin typeface="微软雅黑" pitchFamily="34" charset="-122"/>
              <a:ea typeface="微软雅黑" pitchFamily="34" charset="-122"/>
              <a:cs typeface="Times New Roman" panose="02020603050405020304" pitchFamily="18" charset="0"/>
            </a:endParaRPr>
          </a:p>
        </p:txBody>
      </p:sp>
      <p:sp>
        <p:nvSpPr>
          <p:cNvPr id="18" name="文本框 17"/>
          <p:cNvSpPr txBox="1"/>
          <p:nvPr>
            <p:custDataLst>
              <p:tags r:id="rId24"/>
            </p:custDataLst>
          </p:nvPr>
        </p:nvSpPr>
        <p:spPr>
          <a:xfrm flipH="1">
            <a:off x="6536055" y="4772025"/>
            <a:ext cx="3589655" cy="1362710"/>
          </a:xfrm>
          <a:prstGeom prst="rect">
            <a:avLst/>
          </a:prstGeom>
          <a:noFill/>
        </p:spPr>
        <p:txBody>
          <a:bodyPr wrap="square" lIns="90000" tIns="46800" rIns="90000" bIns="0" rtlCol="0" anchor="b" anchorCtr="0"/>
          <a:lstStyle>
            <a:defPPr>
              <a:defRPr lang="en-US"/>
            </a:defPPr>
            <a:lvl1pPr algn="r">
              <a:defRPr kumimoji="1" b="1">
                <a:solidFill>
                  <a:srgbClr val="2196F3"/>
                </a:solidFill>
                <a:latin typeface="微软雅黑"/>
              </a:defRPr>
            </a:lvl1pPr>
          </a:lstStyle>
          <a:p>
            <a:pPr algn="l" defTabSz="457200"/>
            <a:r>
              <a:rPr lang="zh-CN" altLang="en-US" sz="2000"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幼儿园区角活动多以小组活动的形式开展教育活动，给予幼儿与他人交流、合作、协商和分享的机会</a:t>
            </a:r>
            <a:endParaRPr lang="en-US" altLang="zh-CN" sz="2000" spc="300" dirty="0">
              <a:solidFill>
                <a:schemeClr val="accent5">
                  <a:lumMod val="75000"/>
                </a:schemeClr>
              </a:solidFill>
              <a:latin typeface="微软雅黑" pitchFamily="34" charset="-122"/>
              <a:ea typeface="微软雅黑" pitchFamily="34" charset="-122"/>
              <a:cs typeface="Times New Roman" panose="02020603050405020304" pitchFamily="18"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27810" y="2701290"/>
            <a:ext cx="3649345" cy="645160"/>
          </a:xfrm>
          <a:prstGeom prst="rect">
            <a:avLst/>
          </a:prstGeom>
        </p:spPr>
        <p:txBody>
          <a:bodyPr wrap="square">
            <a:spAutoFit/>
          </a:bodyPr>
          <a:lstStyle/>
          <a:p>
            <a:pPr>
              <a:lnSpc>
                <a:spcPct val="150000"/>
              </a:lnSpc>
            </a:pPr>
            <a:r>
              <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rPr>
              <a:t>“鸡蛋的沉与浮”</a:t>
            </a:r>
            <a:endPar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6059578" y="2701492"/>
            <a:ext cx="4200000" cy="1790476"/>
          </a:xfrm>
          <a:prstGeom prst="rect">
            <a:avLst/>
          </a:prstGeom>
          <a:ln>
            <a:noFill/>
          </a:ln>
          <a:effectLst>
            <a:outerShdw blurRad="292100" dist="139700" dir="2700000" algn="tl" rotWithShape="0">
              <a:srgbClr val="333333">
                <a:alpha val="65000"/>
              </a:srgbClr>
            </a:outerShdw>
          </a:effectLst>
        </p:spPr>
      </p:pic>
      <p:sp>
        <p:nvSpPr>
          <p:cNvPr id="8" name="文本框 7"/>
          <p:cNvSpPr txBox="1"/>
          <p:nvPr/>
        </p:nvSpPr>
        <p:spPr>
          <a:xfrm>
            <a:off x="590550" y="202565"/>
            <a:ext cx="10740390" cy="583565"/>
          </a:xfrm>
          <a:prstGeom prst="rect">
            <a:avLst/>
          </a:prstGeom>
          <a:noFill/>
          <a:ln w="9525">
            <a:noFill/>
          </a:ln>
        </p:spPr>
        <p:txBody>
          <a:bodyPr wrap="square">
            <a:spAutoFit/>
          </a:bodyPr>
          <a:p>
            <a:pPr indent="0"/>
            <a:r>
              <a:rPr sz="3200" b="1">
                <a:solidFill>
                  <a:schemeClr val="accent5">
                    <a:lumMod val="75000"/>
                  </a:schemeClr>
                </a:solidFill>
                <a:latin typeface="+mj-lt"/>
                <a:ea typeface="+mn-lt"/>
                <a:cs typeface="+mj-lt"/>
              </a:rPr>
              <a:t> 二、 各种不同结构化程度的教育活动的设计原理和示例</a:t>
            </a:r>
            <a:endParaRPr sz="3200" b="1">
              <a:solidFill>
                <a:schemeClr val="accent5">
                  <a:lumMod val="75000"/>
                </a:schemeClr>
              </a:solidFill>
              <a:latin typeface="+mj-lt"/>
              <a:ea typeface="+mn-lt"/>
              <a:cs typeface="+mj-lt"/>
            </a:endParaRPr>
          </a:p>
        </p:txBody>
      </p:sp>
      <p:sp>
        <p:nvSpPr>
          <p:cNvPr id="9" name="文本框 8"/>
          <p:cNvSpPr txBox="1"/>
          <p:nvPr/>
        </p:nvSpPr>
        <p:spPr>
          <a:xfrm>
            <a:off x="1285875" y="922655"/>
            <a:ext cx="7776845" cy="583565"/>
          </a:xfrm>
          <a:prstGeom prst="rect">
            <a:avLst/>
          </a:prstGeom>
          <a:noFill/>
          <a:ln w="9525">
            <a:noFill/>
          </a:ln>
        </p:spPr>
        <p:txBody>
          <a:bodyPr wrap="square">
            <a:spAutoFit/>
          </a:bodyPr>
          <a:p>
            <a:pPr indent="0"/>
            <a:r>
              <a:rPr sz="3200" b="1">
                <a:solidFill>
                  <a:schemeClr val="accent5">
                    <a:lumMod val="75000"/>
                  </a:schemeClr>
                </a:solidFill>
                <a:latin typeface="+mj-lt"/>
                <a:ea typeface="+mn-lt"/>
                <a:cs typeface="+mj-lt"/>
              </a:rPr>
              <a:t>（</a:t>
            </a:r>
            <a:r>
              <a:rPr lang="zh-CN" sz="3200" b="1">
                <a:solidFill>
                  <a:schemeClr val="accent5">
                    <a:lumMod val="75000"/>
                  </a:schemeClr>
                </a:solidFill>
                <a:latin typeface="+mj-lt"/>
                <a:ea typeface="+mn-lt"/>
                <a:cs typeface="+mj-lt"/>
              </a:rPr>
              <a:t>六</a:t>
            </a:r>
            <a:r>
              <a:rPr sz="3200" b="1">
                <a:solidFill>
                  <a:schemeClr val="accent5">
                    <a:lumMod val="75000"/>
                  </a:schemeClr>
                </a:solidFill>
                <a:latin typeface="+mj-lt"/>
                <a:ea typeface="+mn-lt"/>
                <a:cs typeface="+mj-lt"/>
              </a:rPr>
              <a:t>） 区角活动</a:t>
            </a:r>
            <a:endParaRPr sz="3200" b="1">
              <a:solidFill>
                <a:schemeClr val="accent5">
                  <a:lumMod val="75000"/>
                </a:schemeClr>
              </a:solidFill>
              <a:latin typeface="+mj-lt"/>
              <a:ea typeface="+mn-lt"/>
              <a:cs typeface="+mj-lt"/>
            </a:endParaRPr>
          </a:p>
        </p:txBody>
      </p:sp>
      <p:sp>
        <p:nvSpPr>
          <p:cNvPr id="10" name="文本框 9"/>
          <p:cNvSpPr txBox="1"/>
          <p:nvPr/>
        </p:nvSpPr>
        <p:spPr>
          <a:xfrm>
            <a:off x="2406650" y="1576705"/>
            <a:ext cx="4053205" cy="645160"/>
          </a:xfrm>
          <a:prstGeom prst="rect">
            <a:avLst/>
          </a:prstGeom>
          <a:noFill/>
        </p:spPr>
        <p:txBody>
          <a:bodyPr wrap="none" rtlCol="0" anchor="t">
            <a:spAutoFit/>
          </a:bodyPr>
          <a:p>
            <a:pPr algn="l">
              <a:lnSpc>
                <a:spcPct val="150000"/>
              </a:lnSpc>
            </a:pPr>
            <a:r>
              <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 1. </a:t>
            </a:r>
            <a:r>
              <a:rPr 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 </a:t>
            </a:r>
            <a:r>
              <a:rPr lang="zh-CN" alt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区角</a:t>
            </a:r>
            <a:r>
              <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活动的的案例与分析</a:t>
            </a:r>
            <a:endPar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51230" y="2564765"/>
            <a:ext cx="4161790" cy="659130"/>
          </a:xfrm>
          <a:prstGeom prst="rect">
            <a:avLst/>
          </a:prstGeom>
        </p:spPr>
        <p:style>
          <a:lnRef idx="3">
            <a:schemeClr val="lt1"/>
          </a:lnRef>
          <a:fillRef idx="1">
            <a:schemeClr val="accent6"/>
          </a:fillRef>
          <a:effectRef idx="1">
            <a:schemeClr val="accent6"/>
          </a:effectRef>
          <a:fontRef idx="minor">
            <a:schemeClr val="lt1"/>
          </a:fontRef>
        </p:style>
        <p:txBody>
          <a:bodyPr rtlCol="0" anchor="ctr"/>
          <a:p>
            <a:pPr algn="ctr"/>
            <a:r>
              <a:rPr lang="zh-CN" altLang="en-US" sz="2800" dirty="0">
                <a:solidFill>
                  <a:schemeClr val="bg1"/>
                </a:solidFill>
                <a:latin typeface="微软雅黑" pitchFamily="34" charset="-122"/>
                <a:ea typeface="微软雅黑" pitchFamily="34" charset="-122"/>
                <a:cs typeface="Times New Roman" panose="02020603050405020304" pitchFamily="18" charset="0"/>
                <a:sym typeface="+mn-ea"/>
              </a:rPr>
              <a:t>价值</a:t>
            </a:r>
            <a:endParaRPr lang="zh-CN" altLang="en-US" sz="2800" dirty="0">
              <a:solidFill>
                <a:schemeClr val="bg1"/>
              </a:solidFill>
              <a:latin typeface="微软雅黑" pitchFamily="34" charset="-122"/>
              <a:ea typeface="微软雅黑" pitchFamily="34" charset="-122"/>
              <a:cs typeface="Times New Roman" panose="02020603050405020304" pitchFamily="18" charset="0"/>
              <a:sym typeface="+mn-ea"/>
            </a:endParaRPr>
          </a:p>
        </p:txBody>
      </p:sp>
      <p:sp>
        <p:nvSpPr>
          <p:cNvPr id="9" name="矩形 8"/>
          <p:cNvSpPr/>
          <p:nvPr/>
        </p:nvSpPr>
        <p:spPr>
          <a:xfrm>
            <a:off x="955040" y="3241040"/>
            <a:ext cx="4173855" cy="311213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nSpc>
                <a:spcPct val="150000"/>
              </a:lnSpc>
            </a:pPr>
            <a:r>
              <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能在相当程度上顺应儿童的发展，满足儿童的需要，使儿童能在自己的水平上、以自己的方式进行学习。</a:t>
            </a:r>
            <a:endPar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endParaRPr>
          </a:p>
        </p:txBody>
      </p:sp>
      <p:sp>
        <p:nvSpPr>
          <p:cNvPr id="10" name="矩形 9"/>
          <p:cNvSpPr/>
          <p:nvPr/>
        </p:nvSpPr>
        <p:spPr>
          <a:xfrm>
            <a:off x="5861050" y="2400935"/>
            <a:ext cx="5247640" cy="659130"/>
          </a:xfrm>
          <a:prstGeom prst="rect">
            <a:avLst/>
          </a:prstGeom>
        </p:spPr>
        <p:style>
          <a:lnRef idx="3">
            <a:schemeClr val="lt1"/>
          </a:lnRef>
          <a:fillRef idx="1">
            <a:schemeClr val="accent6"/>
          </a:fillRef>
          <a:effectRef idx="1">
            <a:schemeClr val="accent6"/>
          </a:effectRef>
          <a:fontRef idx="minor">
            <a:schemeClr val="lt1"/>
          </a:fontRef>
        </p:style>
        <p:txBody>
          <a:bodyPr rtlCol="0" anchor="ctr"/>
          <a:p>
            <a:pPr algn="ctr"/>
            <a:r>
              <a:rPr lang="en-US" altLang="zh-CN" sz="2800"/>
              <a:t> </a:t>
            </a:r>
            <a:r>
              <a:rPr lang="zh-CN" altLang="en-US" sz="2800"/>
              <a:t>局限性</a:t>
            </a:r>
            <a:endParaRPr lang="zh-CN" altLang="en-US" sz="2800"/>
          </a:p>
        </p:txBody>
      </p:sp>
      <p:sp>
        <p:nvSpPr>
          <p:cNvPr id="11" name="矩形 10"/>
          <p:cNvSpPr/>
          <p:nvPr/>
        </p:nvSpPr>
        <p:spPr>
          <a:xfrm>
            <a:off x="5853430" y="3077210"/>
            <a:ext cx="5247640" cy="331914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nSpc>
                <a:spcPct val="150000"/>
              </a:lnSpc>
            </a:pPr>
            <a:r>
              <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儿童在区角活动内的活动是以自己的经验为主的，主要是以同化的方式进行的，这样的活动对于儿童学习知识和技能的效率是低下的。</a:t>
            </a:r>
            <a:endPar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endParaRPr>
          </a:p>
        </p:txBody>
      </p:sp>
      <p:sp>
        <p:nvSpPr>
          <p:cNvPr id="2" name="文本框 1"/>
          <p:cNvSpPr txBox="1"/>
          <p:nvPr/>
        </p:nvSpPr>
        <p:spPr>
          <a:xfrm>
            <a:off x="590550" y="202565"/>
            <a:ext cx="10740390" cy="583565"/>
          </a:xfrm>
          <a:prstGeom prst="rect">
            <a:avLst/>
          </a:prstGeom>
          <a:noFill/>
          <a:ln w="9525">
            <a:noFill/>
          </a:ln>
        </p:spPr>
        <p:txBody>
          <a:bodyPr wrap="square">
            <a:spAutoFit/>
          </a:bodyPr>
          <a:p>
            <a:pPr indent="0"/>
            <a:r>
              <a:rPr sz="3200" b="1">
                <a:solidFill>
                  <a:schemeClr val="accent5">
                    <a:lumMod val="75000"/>
                  </a:schemeClr>
                </a:solidFill>
                <a:latin typeface="+mj-lt"/>
                <a:ea typeface="+mn-lt"/>
                <a:cs typeface="+mj-lt"/>
              </a:rPr>
              <a:t> 二、 各种不同结构化程度的教育活动的设计原理和示例</a:t>
            </a:r>
            <a:endParaRPr sz="3200" b="1">
              <a:solidFill>
                <a:schemeClr val="accent5">
                  <a:lumMod val="75000"/>
                </a:schemeClr>
              </a:solidFill>
              <a:latin typeface="+mj-lt"/>
              <a:ea typeface="+mn-lt"/>
              <a:cs typeface="+mj-lt"/>
            </a:endParaRPr>
          </a:p>
        </p:txBody>
      </p:sp>
      <p:sp>
        <p:nvSpPr>
          <p:cNvPr id="3" name="文本框 2"/>
          <p:cNvSpPr txBox="1"/>
          <p:nvPr/>
        </p:nvSpPr>
        <p:spPr>
          <a:xfrm>
            <a:off x="1285875" y="922655"/>
            <a:ext cx="7776845" cy="583565"/>
          </a:xfrm>
          <a:prstGeom prst="rect">
            <a:avLst/>
          </a:prstGeom>
          <a:noFill/>
          <a:ln w="9525">
            <a:noFill/>
          </a:ln>
        </p:spPr>
        <p:txBody>
          <a:bodyPr wrap="square">
            <a:spAutoFit/>
          </a:bodyPr>
          <a:p>
            <a:pPr indent="0"/>
            <a:r>
              <a:rPr sz="3200" b="1">
                <a:solidFill>
                  <a:schemeClr val="accent5">
                    <a:lumMod val="75000"/>
                  </a:schemeClr>
                </a:solidFill>
                <a:latin typeface="+mj-lt"/>
                <a:ea typeface="+mn-lt"/>
                <a:cs typeface="+mj-lt"/>
              </a:rPr>
              <a:t>（</a:t>
            </a:r>
            <a:r>
              <a:rPr lang="zh-CN" sz="3200" b="1">
                <a:solidFill>
                  <a:schemeClr val="accent5">
                    <a:lumMod val="75000"/>
                  </a:schemeClr>
                </a:solidFill>
                <a:latin typeface="+mj-lt"/>
                <a:ea typeface="+mn-lt"/>
                <a:cs typeface="+mj-lt"/>
              </a:rPr>
              <a:t>六</a:t>
            </a:r>
            <a:r>
              <a:rPr sz="3200" b="1">
                <a:solidFill>
                  <a:schemeClr val="accent5">
                    <a:lumMod val="75000"/>
                  </a:schemeClr>
                </a:solidFill>
                <a:latin typeface="+mj-lt"/>
                <a:ea typeface="+mn-lt"/>
                <a:cs typeface="+mj-lt"/>
              </a:rPr>
              <a:t>） </a:t>
            </a:r>
            <a:r>
              <a:rPr lang="zh-CN" sz="3200" b="1">
                <a:solidFill>
                  <a:schemeClr val="accent5">
                    <a:lumMod val="75000"/>
                  </a:schemeClr>
                </a:solidFill>
                <a:latin typeface="+mj-lt"/>
                <a:ea typeface="+mn-lt"/>
                <a:cs typeface="+mj-lt"/>
              </a:rPr>
              <a:t>区角</a:t>
            </a:r>
            <a:r>
              <a:rPr sz="3200" b="1">
                <a:solidFill>
                  <a:schemeClr val="accent5">
                    <a:lumMod val="75000"/>
                  </a:schemeClr>
                </a:solidFill>
                <a:latin typeface="+mj-lt"/>
                <a:ea typeface="+mn-lt"/>
                <a:cs typeface="+mj-lt"/>
              </a:rPr>
              <a:t>活动</a:t>
            </a:r>
            <a:endParaRPr sz="3200" b="1">
              <a:solidFill>
                <a:schemeClr val="accent5">
                  <a:lumMod val="75000"/>
                </a:schemeClr>
              </a:solidFill>
              <a:latin typeface="+mj-lt"/>
              <a:ea typeface="+mn-lt"/>
              <a:cs typeface="+mj-lt"/>
            </a:endParaRPr>
          </a:p>
        </p:txBody>
      </p:sp>
      <p:sp>
        <p:nvSpPr>
          <p:cNvPr id="4" name="文本框 3"/>
          <p:cNvSpPr txBox="1"/>
          <p:nvPr/>
        </p:nvSpPr>
        <p:spPr>
          <a:xfrm>
            <a:off x="2406650" y="1576705"/>
            <a:ext cx="4578985" cy="645160"/>
          </a:xfrm>
          <a:prstGeom prst="rect">
            <a:avLst/>
          </a:prstGeom>
          <a:noFill/>
        </p:spPr>
        <p:txBody>
          <a:bodyPr wrap="none" rtlCol="0" anchor="t">
            <a:spAutoFit/>
          </a:bodyPr>
          <a:p>
            <a:pPr algn="l">
              <a:lnSpc>
                <a:spcPct val="150000"/>
              </a:lnSpc>
            </a:pPr>
            <a:r>
              <a:rPr 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3</a:t>
            </a:r>
            <a:r>
              <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 </a:t>
            </a:r>
            <a:r>
              <a:rPr 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 </a:t>
            </a:r>
            <a:r>
              <a:rPr lang="zh-CN" alt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区角</a:t>
            </a:r>
            <a:r>
              <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活动的教育价值和局限性</a:t>
            </a:r>
            <a:endParaRPr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标题 1"/>
          <p:cNvSpPr>
            <a:spLocks noGrp="1"/>
          </p:cNvSpPr>
          <p:nvPr>
            <p:ph type="title"/>
          </p:nvPr>
        </p:nvSpPr>
        <p:spPr>
          <a:xfrm>
            <a:off x="956310" y="959485"/>
            <a:ext cx="9248775" cy="958850"/>
          </a:xfrm>
        </p:spPr>
        <p:txBody>
          <a:bodyPr vert="horz" wrap="square" lIns="91440" tIns="45720" rIns="91440" bIns="45720" anchor="ctr" anchorCtr="0">
            <a:noAutofit/>
          </a:bodyPr>
          <a:p>
            <a:pPr defTabSz="914400">
              <a:buNone/>
            </a:pPr>
            <a:r>
              <a:rPr lang="zh-CN" altLang="en-US" sz="3200" b="1" dirty="0">
                <a:solidFill>
                  <a:schemeClr val="accent1">
                    <a:lumMod val="50000"/>
                  </a:schemeClr>
                </a:solidFill>
                <a:cs typeface="黑体" charset="0"/>
                <a:sym typeface="+mn-ea"/>
              </a:rPr>
              <a:t>（一） 高结构幼儿园教育活动目标的设置</a:t>
            </a:r>
            <a:endParaRPr lang="zh-CN" altLang="en-US" sz="3200" b="1" kern="1200" dirty="0">
              <a:solidFill>
                <a:schemeClr val="accent1">
                  <a:lumMod val="50000"/>
                </a:schemeClr>
              </a:solidFill>
              <a:cs typeface="黑体" charset="0"/>
              <a:sym typeface="+mn-ea"/>
            </a:endParaRPr>
          </a:p>
        </p:txBody>
      </p:sp>
      <p:sp>
        <p:nvSpPr>
          <p:cNvPr id="8194" name="标题 1"/>
          <p:cNvSpPr>
            <a:spLocks noGrp="1"/>
          </p:cNvSpPr>
          <p:nvPr/>
        </p:nvSpPr>
        <p:spPr>
          <a:xfrm>
            <a:off x="875665" y="108585"/>
            <a:ext cx="10515600" cy="960755"/>
          </a:xfrm>
          <a:prstGeom prst="rect">
            <a:avLst/>
          </a:prstGeom>
          <a:noFill/>
          <a:ln w="9525">
            <a:noFill/>
          </a:ln>
        </p:spPr>
        <p:txBody>
          <a:bodyPr vert="horz" wrap="square" lIns="91440" tIns="45720" rIns="91440" bIns="45720" anchor="ctr" anchorCtr="0">
            <a:normAutofit/>
          </a:bodyPr>
          <a:lstStyle>
            <a:lvl1pPr algn="l" defTabSz="914400" rtl="0" eaLnBrk="1" latinLnBrk="0" hangingPunct="1">
              <a:lnSpc>
                <a:spcPct val="90000"/>
              </a:lnSpc>
              <a:spcBef>
                <a:spcPct val="0"/>
              </a:spcBef>
              <a:buNone/>
              <a:defRPr sz="3200" kern="1200">
                <a:solidFill>
                  <a:schemeClr val="tx1"/>
                </a:solidFill>
                <a:latin typeface="黑体" charset="0"/>
                <a:ea typeface="黑体" charset="0"/>
                <a:cs typeface="+mj-cs"/>
              </a:defRPr>
            </a:lvl1pPr>
          </a:lstStyle>
          <a:p>
            <a:pPr defTabSz="914400">
              <a:buNone/>
            </a:pPr>
            <a:r>
              <a:rPr lang="zh-CN" altLang="en-US" kern="1200" dirty="0">
                <a:solidFill>
                  <a:schemeClr val="accent1">
                    <a:lumMod val="50000"/>
                  </a:schemeClr>
                </a:solidFill>
                <a:cs typeface="黑体" charset="0"/>
              </a:rPr>
              <a:t>一、 游戏与幼儿园课程中的游戏</a:t>
            </a:r>
            <a:endParaRPr lang="zh-CN" altLang="en-US" kern="1200" dirty="0">
              <a:solidFill>
                <a:schemeClr val="accent1">
                  <a:lumMod val="50000"/>
                </a:schemeClr>
              </a:solidFill>
              <a:cs typeface="黑体" charset="0"/>
            </a:endParaRPr>
          </a:p>
        </p:txBody>
      </p:sp>
      <p:sp>
        <p:nvSpPr>
          <p:cNvPr id="3" name="矩形 2"/>
          <p:cNvSpPr/>
          <p:nvPr/>
        </p:nvSpPr>
        <p:spPr>
          <a:xfrm>
            <a:off x="2277110" y="1868170"/>
            <a:ext cx="6108700" cy="598805"/>
          </a:xfrm>
          <a:prstGeom prst="rect">
            <a:avLst/>
          </a:prstGeom>
        </p:spPr>
        <p:txBody>
          <a:bodyPr wrap="square">
            <a:spAutoFit/>
          </a:bodyPr>
          <a:p>
            <a:pPr>
              <a:lnSpc>
                <a:spcPct val="150000"/>
              </a:lnSpc>
            </a:pPr>
            <a:r>
              <a:rPr lang="zh-CN" altLang="en-US" sz="2200" dirty="0">
                <a:solidFill>
                  <a:schemeClr val="accent1">
                    <a:lumMod val="50000"/>
                  </a:schemeClr>
                </a:solidFill>
                <a:latin typeface="微软雅黑" pitchFamily="34" charset="-122"/>
                <a:ea typeface="微软雅黑" pitchFamily="34" charset="-122"/>
                <a:cs typeface="Times New Roman" panose="02020603050405020304" pitchFamily="18" charset="0"/>
              </a:rPr>
              <a:t>设计者可用两种方式对行为主体进行表述</a:t>
            </a:r>
            <a:endParaRPr lang="en-US" altLang="zh-CN" sz="2200" dirty="0">
              <a:solidFill>
                <a:schemeClr val="accent1">
                  <a:lumMod val="50000"/>
                </a:schemeClr>
              </a:solidFill>
              <a:latin typeface="微软雅黑" pitchFamily="34" charset="-122"/>
              <a:ea typeface="微软雅黑" pitchFamily="34" charset="-122"/>
              <a:cs typeface="Times New Roman" panose="02020603050405020304" pitchFamily="18" charset="0"/>
            </a:endParaRPr>
          </a:p>
        </p:txBody>
      </p:sp>
      <p:grpSp>
        <p:nvGrpSpPr>
          <p:cNvPr id="8" name="组合 7"/>
          <p:cNvGrpSpPr/>
          <p:nvPr/>
        </p:nvGrpSpPr>
        <p:grpSpPr>
          <a:xfrm>
            <a:off x="1353185" y="2825750"/>
            <a:ext cx="9220200" cy="2070100"/>
            <a:chOff x="2131" y="4450"/>
            <a:chExt cx="14520" cy="3260"/>
          </a:xfrm>
        </p:grpSpPr>
        <p:sp>
          <p:nvSpPr>
            <p:cNvPr id="6" name="矩形 5"/>
            <p:cNvSpPr/>
            <p:nvPr/>
          </p:nvSpPr>
          <p:spPr>
            <a:xfrm>
              <a:off x="2131" y="6824"/>
              <a:ext cx="6920" cy="851"/>
            </a:xfrm>
            <a:prstGeom prst="rect">
              <a:avLst/>
            </a:prstGeom>
          </p:spPr>
          <p:txBody>
            <a:bodyPr wrap="none">
              <a:spAutoFit/>
            </a:bodyPr>
            <a:p>
              <a:pPr>
                <a:lnSpc>
                  <a:spcPct val="150000"/>
                </a:lnSpc>
              </a:pPr>
              <a:r>
                <a:rPr lang="en-US" altLang="zh-CN" sz="2200" dirty="0">
                  <a:solidFill>
                    <a:srgbClr val="7E4183"/>
                  </a:solidFill>
                  <a:latin typeface="微软雅黑" pitchFamily="34" charset="-122"/>
                  <a:ea typeface="微软雅黑" pitchFamily="34" charset="-122"/>
                  <a:cs typeface="Times New Roman" panose="02020603050405020304" pitchFamily="18" charset="0"/>
                </a:rPr>
                <a:t>(</a:t>
              </a:r>
              <a:r>
                <a:rPr lang="zh-CN" altLang="zh-CN" sz="2200" dirty="0">
                  <a:solidFill>
                    <a:srgbClr val="7E4183"/>
                  </a:solidFill>
                  <a:latin typeface="微软雅黑" pitchFamily="34" charset="-122"/>
                  <a:ea typeface="微软雅黑" pitchFamily="34" charset="-122"/>
                  <a:cs typeface="Times New Roman" panose="02020603050405020304" pitchFamily="18" charset="0"/>
                </a:rPr>
                <a:t>教师</a:t>
              </a:r>
              <a:r>
                <a:rPr lang="en-US" altLang="zh-CN" sz="2200" dirty="0">
                  <a:solidFill>
                    <a:srgbClr val="7E4183"/>
                  </a:solidFill>
                  <a:latin typeface="微软雅黑" pitchFamily="34" charset="-122"/>
                  <a:ea typeface="微软雅黑" pitchFamily="34" charset="-122"/>
                  <a:cs typeface="Times New Roman" panose="02020603050405020304" pitchFamily="18" charset="0"/>
                </a:rPr>
                <a:t>)</a:t>
              </a:r>
              <a:r>
                <a:rPr lang="zh-CN" altLang="zh-CN" sz="2200" dirty="0">
                  <a:solidFill>
                    <a:srgbClr val="7E4183"/>
                  </a:solidFill>
                  <a:latin typeface="微软雅黑" pitchFamily="34" charset="-122"/>
                  <a:ea typeface="微软雅黑" pitchFamily="34" charset="-122"/>
                  <a:cs typeface="Times New Roman" panose="02020603050405020304" pitchFamily="18" charset="0"/>
                </a:rPr>
                <a:t>要……”、“教给幼儿……”</a:t>
              </a:r>
              <a:endParaRPr lang="zh-CN" altLang="en-US" sz="2200" dirty="0">
                <a:solidFill>
                  <a:srgbClr val="7E4183"/>
                </a:solidFill>
                <a:latin typeface="微软雅黑" pitchFamily="34" charset="-122"/>
                <a:ea typeface="微软雅黑" pitchFamily="34" charset="-122"/>
                <a:cs typeface="Times New Roman" panose="02020603050405020304" pitchFamily="18" charset="0"/>
              </a:endParaRPr>
            </a:p>
          </p:txBody>
        </p:sp>
        <p:sp>
          <p:nvSpPr>
            <p:cNvPr id="7" name="矩形 6"/>
            <p:cNvSpPr/>
            <p:nvPr/>
          </p:nvSpPr>
          <p:spPr>
            <a:xfrm>
              <a:off x="9585" y="6860"/>
              <a:ext cx="7066" cy="851"/>
            </a:xfrm>
            <a:prstGeom prst="rect">
              <a:avLst/>
            </a:prstGeom>
          </p:spPr>
          <p:txBody>
            <a:bodyPr wrap="none">
              <a:spAutoFit/>
            </a:bodyPr>
            <a:p>
              <a:pPr>
                <a:lnSpc>
                  <a:spcPct val="150000"/>
                </a:lnSpc>
              </a:pPr>
              <a:r>
                <a:rPr lang="zh-CN" altLang="zh-CN" sz="2200" dirty="0">
                  <a:solidFill>
                    <a:srgbClr val="7E4183"/>
                  </a:solidFill>
                  <a:latin typeface="微软雅黑" pitchFamily="34" charset="-122"/>
                  <a:ea typeface="微软雅黑" pitchFamily="34" charset="-122"/>
                  <a:cs typeface="Times New Roman" panose="02020603050405020304" pitchFamily="18" charset="0"/>
                </a:rPr>
                <a:t>“让幼儿……”、“幼儿应该……”</a:t>
              </a:r>
              <a:endParaRPr lang="zh-CN" altLang="en-US" sz="2200" dirty="0">
                <a:solidFill>
                  <a:srgbClr val="7E4183"/>
                </a:solidFill>
                <a:latin typeface="微软雅黑" pitchFamily="34" charset="-122"/>
                <a:ea typeface="微软雅黑" pitchFamily="34" charset="-122"/>
                <a:cs typeface="Times New Roman" panose="02020603050405020304" pitchFamily="18" charset="0"/>
              </a:endParaRPr>
            </a:p>
          </p:txBody>
        </p:sp>
        <p:sp>
          <p:nvSpPr>
            <p:cNvPr id="11" name="任意多边形 20"/>
            <p:cNvSpPr/>
            <p:nvPr/>
          </p:nvSpPr>
          <p:spPr>
            <a:xfrm flipH="1">
              <a:off x="3950" y="4450"/>
              <a:ext cx="3186" cy="1018"/>
            </a:xfrm>
            <a:custGeom>
              <a:avLst/>
              <a:gdLst>
                <a:gd name="connsiteX0" fmla="*/ 6111936 w 6416813"/>
                <a:gd name="connsiteY0" fmla="*/ 519638 h 3001581"/>
                <a:gd name="connsiteX1" fmla="*/ 3290358 w 6416813"/>
                <a:gd name="connsiteY1" fmla="*/ 23250 h 3001581"/>
                <a:gd name="connsiteX2" fmla="*/ 103021 w 6416813"/>
                <a:gd name="connsiteY2" fmla="*/ 1029090 h 3001581"/>
                <a:gd name="connsiteX3" fmla="*/ 769227 w 6416813"/>
                <a:gd name="connsiteY3" fmla="*/ 2531318 h 3001581"/>
                <a:gd name="connsiteX4" fmla="*/ 272838 w 6416813"/>
                <a:gd name="connsiteY4" fmla="*/ 3001581 h 3001581"/>
                <a:gd name="connsiteX5" fmla="*/ 1539936 w 6416813"/>
                <a:gd name="connsiteY5" fmla="*/ 2688072 h 3001581"/>
                <a:gd name="connsiteX6" fmla="*/ 5824553 w 6416813"/>
                <a:gd name="connsiteY6" fmla="*/ 2648884 h 3001581"/>
                <a:gd name="connsiteX7" fmla="*/ 6111936 w 6416813"/>
                <a:gd name="connsiteY7" fmla="*/ 519638 h 3001581"/>
                <a:gd name="connsiteX0-1" fmla="*/ 6111936 w 6416813"/>
                <a:gd name="connsiteY0-2" fmla="*/ 519638 h 3001581"/>
                <a:gd name="connsiteX1-3" fmla="*/ 3290358 w 6416813"/>
                <a:gd name="connsiteY1-4" fmla="*/ 23250 h 3001581"/>
                <a:gd name="connsiteX2-5" fmla="*/ 103021 w 6416813"/>
                <a:gd name="connsiteY2-6" fmla="*/ 1029090 h 3001581"/>
                <a:gd name="connsiteX3-7" fmla="*/ 769227 w 6416813"/>
                <a:gd name="connsiteY3-8" fmla="*/ 2531318 h 3001581"/>
                <a:gd name="connsiteX4-9" fmla="*/ 272838 w 6416813"/>
                <a:gd name="connsiteY4-10" fmla="*/ 3001581 h 3001581"/>
                <a:gd name="connsiteX5-11" fmla="*/ 1539936 w 6416813"/>
                <a:gd name="connsiteY5-12" fmla="*/ 2688072 h 3001581"/>
                <a:gd name="connsiteX6-13" fmla="*/ 5824553 w 6416813"/>
                <a:gd name="connsiteY6-14" fmla="*/ 2648884 h 3001581"/>
                <a:gd name="connsiteX7-15" fmla="*/ 6111936 w 6416813"/>
                <a:gd name="connsiteY7-16" fmla="*/ 519638 h 3001581"/>
                <a:gd name="connsiteX0-17" fmla="*/ 6111936 w 6416813"/>
                <a:gd name="connsiteY0-18" fmla="*/ 519638 h 3001581"/>
                <a:gd name="connsiteX1-19" fmla="*/ 3290358 w 6416813"/>
                <a:gd name="connsiteY1-20" fmla="*/ 23250 h 3001581"/>
                <a:gd name="connsiteX2-21" fmla="*/ 103021 w 6416813"/>
                <a:gd name="connsiteY2-22" fmla="*/ 1029090 h 3001581"/>
                <a:gd name="connsiteX3-23" fmla="*/ 769227 w 6416813"/>
                <a:gd name="connsiteY3-24" fmla="*/ 2531318 h 3001581"/>
                <a:gd name="connsiteX4-25" fmla="*/ 272838 w 6416813"/>
                <a:gd name="connsiteY4-26" fmla="*/ 3001581 h 3001581"/>
                <a:gd name="connsiteX5-27" fmla="*/ 1539936 w 6416813"/>
                <a:gd name="connsiteY5-28" fmla="*/ 2688072 h 3001581"/>
                <a:gd name="connsiteX6-29" fmla="*/ 5824553 w 6416813"/>
                <a:gd name="connsiteY6-30" fmla="*/ 2648884 h 3001581"/>
                <a:gd name="connsiteX7-31" fmla="*/ 6111936 w 6416813"/>
                <a:gd name="connsiteY7-32" fmla="*/ 519638 h 3001581"/>
                <a:gd name="connsiteX0-33" fmla="*/ 6072123 w 6377000"/>
                <a:gd name="connsiteY0-34" fmla="*/ 519638 h 3001581"/>
                <a:gd name="connsiteX1-35" fmla="*/ 3250545 w 6377000"/>
                <a:gd name="connsiteY1-36" fmla="*/ 23250 h 3001581"/>
                <a:gd name="connsiteX2-37" fmla="*/ 63208 w 6377000"/>
                <a:gd name="connsiteY2-38" fmla="*/ 1029090 h 3001581"/>
                <a:gd name="connsiteX3-39" fmla="*/ 729414 w 6377000"/>
                <a:gd name="connsiteY3-40" fmla="*/ 2531318 h 3001581"/>
                <a:gd name="connsiteX4-41" fmla="*/ 233025 w 6377000"/>
                <a:gd name="connsiteY4-42" fmla="*/ 3001581 h 3001581"/>
                <a:gd name="connsiteX5-43" fmla="*/ 1500123 w 6377000"/>
                <a:gd name="connsiteY5-44" fmla="*/ 2688072 h 3001581"/>
                <a:gd name="connsiteX6-45" fmla="*/ 5784740 w 6377000"/>
                <a:gd name="connsiteY6-46" fmla="*/ 2648884 h 3001581"/>
                <a:gd name="connsiteX7-47" fmla="*/ 6072123 w 6377000"/>
                <a:gd name="connsiteY7-48" fmla="*/ 519638 h 3001581"/>
                <a:gd name="connsiteX0-49" fmla="*/ 6202752 w 6463800"/>
                <a:gd name="connsiteY0-50" fmla="*/ 673348 h 2985474"/>
                <a:gd name="connsiteX1-51" fmla="*/ 3250545 w 6463800"/>
                <a:gd name="connsiteY1-52" fmla="*/ 7143 h 2985474"/>
                <a:gd name="connsiteX2-53" fmla="*/ 63208 w 6463800"/>
                <a:gd name="connsiteY2-54" fmla="*/ 1012983 h 2985474"/>
                <a:gd name="connsiteX3-55" fmla="*/ 729414 w 6463800"/>
                <a:gd name="connsiteY3-56" fmla="*/ 2515211 h 2985474"/>
                <a:gd name="connsiteX4-57" fmla="*/ 233025 w 6463800"/>
                <a:gd name="connsiteY4-58" fmla="*/ 2985474 h 2985474"/>
                <a:gd name="connsiteX5-59" fmla="*/ 1500123 w 6463800"/>
                <a:gd name="connsiteY5-60" fmla="*/ 2671965 h 2985474"/>
                <a:gd name="connsiteX6-61" fmla="*/ 5784740 w 6463800"/>
                <a:gd name="connsiteY6-62" fmla="*/ 2632777 h 2985474"/>
                <a:gd name="connsiteX7-63" fmla="*/ 6202752 w 6463800"/>
                <a:gd name="connsiteY7-64" fmla="*/ 673348 h 2985474"/>
                <a:gd name="connsiteX0-65" fmla="*/ 6202752 w 6463800"/>
                <a:gd name="connsiteY0-66" fmla="*/ 673348 h 3037725"/>
                <a:gd name="connsiteX1-67" fmla="*/ 3250545 w 6463800"/>
                <a:gd name="connsiteY1-68" fmla="*/ 7143 h 3037725"/>
                <a:gd name="connsiteX2-69" fmla="*/ 63208 w 6463800"/>
                <a:gd name="connsiteY2-70" fmla="*/ 1012983 h 3037725"/>
                <a:gd name="connsiteX3-71" fmla="*/ 729414 w 6463800"/>
                <a:gd name="connsiteY3-72" fmla="*/ 2515211 h 3037725"/>
                <a:gd name="connsiteX4-73" fmla="*/ 533471 w 6463800"/>
                <a:gd name="connsiteY4-74" fmla="*/ 3037725 h 3037725"/>
                <a:gd name="connsiteX5-75" fmla="*/ 1500123 w 6463800"/>
                <a:gd name="connsiteY5-76" fmla="*/ 2671965 h 3037725"/>
                <a:gd name="connsiteX6-77" fmla="*/ 5784740 w 6463800"/>
                <a:gd name="connsiteY6-78" fmla="*/ 2632777 h 3037725"/>
                <a:gd name="connsiteX7-79" fmla="*/ 6202752 w 6463800"/>
                <a:gd name="connsiteY7-80" fmla="*/ 673348 h 3037725"/>
                <a:gd name="connsiteX0-81" fmla="*/ 6202752 w 6399662"/>
                <a:gd name="connsiteY0-82" fmla="*/ 673568 h 3037945"/>
                <a:gd name="connsiteX1-83" fmla="*/ 3250545 w 6399662"/>
                <a:gd name="connsiteY1-84" fmla="*/ 7363 h 3037945"/>
                <a:gd name="connsiteX2-85" fmla="*/ 63208 w 6399662"/>
                <a:gd name="connsiteY2-86" fmla="*/ 1013203 h 3037945"/>
                <a:gd name="connsiteX3-87" fmla="*/ 729414 w 6399662"/>
                <a:gd name="connsiteY3-88" fmla="*/ 2515431 h 3037945"/>
                <a:gd name="connsiteX4-89" fmla="*/ 533471 w 6399662"/>
                <a:gd name="connsiteY4-90" fmla="*/ 3037945 h 3037945"/>
                <a:gd name="connsiteX5-91" fmla="*/ 1500123 w 6399662"/>
                <a:gd name="connsiteY5-92" fmla="*/ 2672185 h 3037945"/>
                <a:gd name="connsiteX6-93" fmla="*/ 5614923 w 6399662"/>
                <a:gd name="connsiteY6-94" fmla="*/ 2698311 h 3037945"/>
                <a:gd name="connsiteX7-95" fmla="*/ 6202752 w 6399662"/>
                <a:gd name="connsiteY7-96" fmla="*/ 673568 h 3037945"/>
                <a:gd name="connsiteX0-97" fmla="*/ 6202752 w 6427727"/>
                <a:gd name="connsiteY0-98" fmla="*/ 673568 h 3037945"/>
                <a:gd name="connsiteX1-99" fmla="*/ 3250545 w 6427727"/>
                <a:gd name="connsiteY1-100" fmla="*/ 7363 h 3037945"/>
                <a:gd name="connsiteX2-101" fmla="*/ 63208 w 6427727"/>
                <a:gd name="connsiteY2-102" fmla="*/ 1013203 h 3037945"/>
                <a:gd name="connsiteX3-103" fmla="*/ 729414 w 6427727"/>
                <a:gd name="connsiteY3-104" fmla="*/ 2515431 h 3037945"/>
                <a:gd name="connsiteX4-105" fmla="*/ 533471 w 6427727"/>
                <a:gd name="connsiteY4-106" fmla="*/ 3037945 h 3037945"/>
                <a:gd name="connsiteX5-107" fmla="*/ 1500123 w 6427727"/>
                <a:gd name="connsiteY5-108" fmla="*/ 2672185 h 3037945"/>
                <a:gd name="connsiteX6-109" fmla="*/ 5614923 w 6427727"/>
                <a:gd name="connsiteY6-110" fmla="*/ 2698311 h 3037945"/>
                <a:gd name="connsiteX7-111" fmla="*/ 6202752 w 6427727"/>
                <a:gd name="connsiteY7-112" fmla="*/ 673568 h 3037945"/>
                <a:gd name="connsiteX0-113" fmla="*/ 6202752 w 6427727"/>
                <a:gd name="connsiteY0-114" fmla="*/ 666268 h 3030645"/>
                <a:gd name="connsiteX1-115" fmla="*/ 3250545 w 6427727"/>
                <a:gd name="connsiteY1-116" fmla="*/ 63 h 3030645"/>
                <a:gd name="connsiteX2-117" fmla="*/ 63208 w 6427727"/>
                <a:gd name="connsiteY2-118" fmla="*/ 1005903 h 3030645"/>
                <a:gd name="connsiteX3-119" fmla="*/ 729414 w 6427727"/>
                <a:gd name="connsiteY3-120" fmla="*/ 2508131 h 3030645"/>
                <a:gd name="connsiteX4-121" fmla="*/ 533471 w 6427727"/>
                <a:gd name="connsiteY4-122" fmla="*/ 3030645 h 3030645"/>
                <a:gd name="connsiteX5-123" fmla="*/ 1500123 w 6427727"/>
                <a:gd name="connsiteY5-124" fmla="*/ 2664885 h 3030645"/>
                <a:gd name="connsiteX6-125" fmla="*/ 5614923 w 6427727"/>
                <a:gd name="connsiteY6-126" fmla="*/ 2691011 h 3030645"/>
                <a:gd name="connsiteX7-127" fmla="*/ 6202752 w 6427727"/>
                <a:gd name="connsiteY7-128" fmla="*/ 666268 h 3030645"/>
                <a:gd name="connsiteX0-129" fmla="*/ 6202752 w 6445028"/>
                <a:gd name="connsiteY0-130" fmla="*/ 666309 h 3030686"/>
                <a:gd name="connsiteX1-131" fmla="*/ 3250545 w 6445028"/>
                <a:gd name="connsiteY1-132" fmla="*/ 104 h 3030686"/>
                <a:gd name="connsiteX2-133" fmla="*/ 63208 w 6445028"/>
                <a:gd name="connsiteY2-134" fmla="*/ 1005944 h 3030686"/>
                <a:gd name="connsiteX3-135" fmla="*/ 729414 w 6445028"/>
                <a:gd name="connsiteY3-136" fmla="*/ 2508172 h 3030686"/>
                <a:gd name="connsiteX4-137" fmla="*/ 533471 w 6445028"/>
                <a:gd name="connsiteY4-138" fmla="*/ 3030686 h 3030686"/>
                <a:gd name="connsiteX5-139" fmla="*/ 1500123 w 6445028"/>
                <a:gd name="connsiteY5-140" fmla="*/ 2664926 h 3030686"/>
                <a:gd name="connsiteX6-141" fmla="*/ 5614923 w 6445028"/>
                <a:gd name="connsiteY6-142" fmla="*/ 2691052 h 3030686"/>
                <a:gd name="connsiteX7-143" fmla="*/ 6202752 w 6445028"/>
                <a:gd name="connsiteY7-144" fmla="*/ 666309 h 30306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445028" h="3030686">
                  <a:moveTo>
                    <a:pt x="6202752" y="666309"/>
                  </a:moveTo>
                  <a:cubicBezTo>
                    <a:pt x="5769501" y="126378"/>
                    <a:pt x="4286865" y="-4250"/>
                    <a:pt x="3250545" y="104"/>
                  </a:cubicBezTo>
                  <a:cubicBezTo>
                    <a:pt x="2214225" y="4458"/>
                    <a:pt x="365830" y="169922"/>
                    <a:pt x="63208" y="1005944"/>
                  </a:cubicBezTo>
                  <a:cubicBezTo>
                    <a:pt x="-239414" y="1841966"/>
                    <a:pt x="637974" y="2244738"/>
                    <a:pt x="729414" y="2508172"/>
                  </a:cubicBezTo>
                  <a:lnTo>
                    <a:pt x="533471" y="3030686"/>
                  </a:lnTo>
                  <a:lnTo>
                    <a:pt x="1500123" y="2664926"/>
                  </a:lnTo>
                  <a:cubicBezTo>
                    <a:pt x="2242529" y="2749835"/>
                    <a:pt x="4713586" y="2919652"/>
                    <a:pt x="5614923" y="2691052"/>
                  </a:cubicBezTo>
                  <a:cubicBezTo>
                    <a:pt x="6516260" y="2462452"/>
                    <a:pt x="6636003" y="1206240"/>
                    <a:pt x="6202752" y="666309"/>
                  </a:cubicBezTo>
                  <a:close/>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任意多边形 20"/>
            <p:cNvSpPr/>
            <p:nvPr/>
          </p:nvSpPr>
          <p:spPr>
            <a:xfrm flipH="1">
              <a:off x="11525" y="4450"/>
              <a:ext cx="3186" cy="1018"/>
            </a:xfrm>
            <a:custGeom>
              <a:avLst/>
              <a:gdLst>
                <a:gd name="connsiteX0" fmla="*/ 6111936 w 6416813"/>
                <a:gd name="connsiteY0" fmla="*/ 519638 h 3001581"/>
                <a:gd name="connsiteX1" fmla="*/ 3290358 w 6416813"/>
                <a:gd name="connsiteY1" fmla="*/ 23250 h 3001581"/>
                <a:gd name="connsiteX2" fmla="*/ 103021 w 6416813"/>
                <a:gd name="connsiteY2" fmla="*/ 1029090 h 3001581"/>
                <a:gd name="connsiteX3" fmla="*/ 769227 w 6416813"/>
                <a:gd name="connsiteY3" fmla="*/ 2531318 h 3001581"/>
                <a:gd name="connsiteX4" fmla="*/ 272838 w 6416813"/>
                <a:gd name="connsiteY4" fmla="*/ 3001581 h 3001581"/>
                <a:gd name="connsiteX5" fmla="*/ 1539936 w 6416813"/>
                <a:gd name="connsiteY5" fmla="*/ 2688072 h 3001581"/>
                <a:gd name="connsiteX6" fmla="*/ 5824553 w 6416813"/>
                <a:gd name="connsiteY6" fmla="*/ 2648884 h 3001581"/>
                <a:gd name="connsiteX7" fmla="*/ 6111936 w 6416813"/>
                <a:gd name="connsiteY7" fmla="*/ 519638 h 3001581"/>
                <a:gd name="connsiteX0-1" fmla="*/ 6111936 w 6416813"/>
                <a:gd name="connsiteY0-2" fmla="*/ 519638 h 3001581"/>
                <a:gd name="connsiteX1-3" fmla="*/ 3290358 w 6416813"/>
                <a:gd name="connsiteY1-4" fmla="*/ 23250 h 3001581"/>
                <a:gd name="connsiteX2-5" fmla="*/ 103021 w 6416813"/>
                <a:gd name="connsiteY2-6" fmla="*/ 1029090 h 3001581"/>
                <a:gd name="connsiteX3-7" fmla="*/ 769227 w 6416813"/>
                <a:gd name="connsiteY3-8" fmla="*/ 2531318 h 3001581"/>
                <a:gd name="connsiteX4-9" fmla="*/ 272838 w 6416813"/>
                <a:gd name="connsiteY4-10" fmla="*/ 3001581 h 3001581"/>
                <a:gd name="connsiteX5-11" fmla="*/ 1539936 w 6416813"/>
                <a:gd name="connsiteY5-12" fmla="*/ 2688072 h 3001581"/>
                <a:gd name="connsiteX6-13" fmla="*/ 5824553 w 6416813"/>
                <a:gd name="connsiteY6-14" fmla="*/ 2648884 h 3001581"/>
                <a:gd name="connsiteX7-15" fmla="*/ 6111936 w 6416813"/>
                <a:gd name="connsiteY7-16" fmla="*/ 519638 h 3001581"/>
                <a:gd name="connsiteX0-17" fmla="*/ 6111936 w 6416813"/>
                <a:gd name="connsiteY0-18" fmla="*/ 519638 h 3001581"/>
                <a:gd name="connsiteX1-19" fmla="*/ 3290358 w 6416813"/>
                <a:gd name="connsiteY1-20" fmla="*/ 23250 h 3001581"/>
                <a:gd name="connsiteX2-21" fmla="*/ 103021 w 6416813"/>
                <a:gd name="connsiteY2-22" fmla="*/ 1029090 h 3001581"/>
                <a:gd name="connsiteX3-23" fmla="*/ 769227 w 6416813"/>
                <a:gd name="connsiteY3-24" fmla="*/ 2531318 h 3001581"/>
                <a:gd name="connsiteX4-25" fmla="*/ 272838 w 6416813"/>
                <a:gd name="connsiteY4-26" fmla="*/ 3001581 h 3001581"/>
                <a:gd name="connsiteX5-27" fmla="*/ 1539936 w 6416813"/>
                <a:gd name="connsiteY5-28" fmla="*/ 2688072 h 3001581"/>
                <a:gd name="connsiteX6-29" fmla="*/ 5824553 w 6416813"/>
                <a:gd name="connsiteY6-30" fmla="*/ 2648884 h 3001581"/>
                <a:gd name="connsiteX7-31" fmla="*/ 6111936 w 6416813"/>
                <a:gd name="connsiteY7-32" fmla="*/ 519638 h 3001581"/>
                <a:gd name="connsiteX0-33" fmla="*/ 6072123 w 6377000"/>
                <a:gd name="connsiteY0-34" fmla="*/ 519638 h 3001581"/>
                <a:gd name="connsiteX1-35" fmla="*/ 3250545 w 6377000"/>
                <a:gd name="connsiteY1-36" fmla="*/ 23250 h 3001581"/>
                <a:gd name="connsiteX2-37" fmla="*/ 63208 w 6377000"/>
                <a:gd name="connsiteY2-38" fmla="*/ 1029090 h 3001581"/>
                <a:gd name="connsiteX3-39" fmla="*/ 729414 w 6377000"/>
                <a:gd name="connsiteY3-40" fmla="*/ 2531318 h 3001581"/>
                <a:gd name="connsiteX4-41" fmla="*/ 233025 w 6377000"/>
                <a:gd name="connsiteY4-42" fmla="*/ 3001581 h 3001581"/>
                <a:gd name="connsiteX5-43" fmla="*/ 1500123 w 6377000"/>
                <a:gd name="connsiteY5-44" fmla="*/ 2688072 h 3001581"/>
                <a:gd name="connsiteX6-45" fmla="*/ 5784740 w 6377000"/>
                <a:gd name="connsiteY6-46" fmla="*/ 2648884 h 3001581"/>
                <a:gd name="connsiteX7-47" fmla="*/ 6072123 w 6377000"/>
                <a:gd name="connsiteY7-48" fmla="*/ 519638 h 3001581"/>
                <a:gd name="connsiteX0-49" fmla="*/ 6202752 w 6463800"/>
                <a:gd name="connsiteY0-50" fmla="*/ 673348 h 2985474"/>
                <a:gd name="connsiteX1-51" fmla="*/ 3250545 w 6463800"/>
                <a:gd name="connsiteY1-52" fmla="*/ 7143 h 2985474"/>
                <a:gd name="connsiteX2-53" fmla="*/ 63208 w 6463800"/>
                <a:gd name="connsiteY2-54" fmla="*/ 1012983 h 2985474"/>
                <a:gd name="connsiteX3-55" fmla="*/ 729414 w 6463800"/>
                <a:gd name="connsiteY3-56" fmla="*/ 2515211 h 2985474"/>
                <a:gd name="connsiteX4-57" fmla="*/ 233025 w 6463800"/>
                <a:gd name="connsiteY4-58" fmla="*/ 2985474 h 2985474"/>
                <a:gd name="connsiteX5-59" fmla="*/ 1500123 w 6463800"/>
                <a:gd name="connsiteY5-60" fmla="*/ 2671965 h 2985474"/>
                <a:gd name="connsiteX6-61" fmla="*/ 5784740 w 6463800"/>
                <a:gd name="connsiteY6-62" fmla="*/ 2632777 h 2985474"/>
                <a:gd name="connsiteX7-63" fmla="*/ 6202752 w 6463800"/>
                <a:gd name="connsiteY7-64" fmla="*/ 673348 h 2985474"/>
                <a:gd name="connsiteX0-65" fmla="*/ 6202752 w 6463800"/>
                <a:gd name="connsiteY0-66" fmla="*/ 673348 h 3037725"/>
                <a:gd name="connsiteX1-67" fmla="*/ 3250545 w 6463800"/>
                <a:gd name="connsiteY1-68" fmla="*/ 7143 h 3037725"/>
                <a:gd name="connsiteX2-69" fmla="*/ 63208 w 6463800"/>
                <a:gd name="connsiteY2-70" fmla="*/ 1012983 h 3037725"/>
                <a:gd name="connsiteX3-71" fmla="*/ 729414 w 6463800"/>
                <a:gd name="connsiteY3-72" fmla="*/ 2515211 h 3037725"/>
                <a:gd name="connsiteX4-73" fmla="*/ 533471 w 6463800"/>
                <a:gd name="connsiteY4-74" fmla="*/ 3037725 h 3037725"/>
                <a:gd name="connsiteX5-75" fmla="*/ 1500123 w 6463800"/>
                <a:gd name="connsiteY5-76" fmla="*/ 2671965 h 3037725"/>
                <a:gd name="connsiteX6-77" fmla="*/ 5784740 w 6463800"/>
                <a:gd name="connsiteY6-78" fmla="*/ 2632777 h 3037725"/>
                <a:gd name="connsiteX7-79" fmla="*/ 6202752 w 6463800"/>
                <a:gd name="connsiteY7-80" fmla="*/ 673348 h 3037725"/>
                <a:gd name="connsiteX0-81" fmla="*/ 6202752 w 6399662"/>
                <a:gd name="connsiteY0-82" fmla="*/ 673568 h 3037945"/>
                <a:gd name="connsiteX1-83" fmla="*/ 3250545 w 6399662"/>
                <a:gd name="connsiteY1-84" fmla="*/ 7363 h 3037945"/>
                <a:gd name="connsiteX2-85" fmla="*/ 63208 w 6399662"/>
                <a:gd name="connsiteY2-86" fmla="*/ 1013203 h 3037945"/>
                <a:gd name="connsiteX3-87" fmla="*/ 729414 w 6399662"/>
                <a:gd name="connsiteY3-88" fmla="*/ 2515431 h 3037945"/>
                <a:gd name="connsiteX4-89" fmla="*/ 533471 w 6399662"/>
                <a:gd name="connsiteY4-90" fmla="*/ 3037945 h 3037945"/>
                <a:gd name="connsiteX5-91" fmla="*/ 1500123 w 6399662"/>
                <a:gd name="connsiteY5-92" fmla="*/ 2672185 h 3037945"/>
                <a:gd name="connsiteX6-93" fmla="*/ 5614923 w 6399662"/>
                <a:gd name="connsiteY6-94" fmla="*/ 2698311 h 3037945"/>
                <a:gd name="connsiteX7-95" fmla="*/ 6202752 w 6399662"/>
                <a:gd name="connsiteY7-96" fmla="*/ 673568 h 3037945"/>
                <a:gd name="connsiteX0-97" fmla="*/ 6202752 w 6427727"/>
                <a:gd name="connsiteY0-98" fmla="*/ 673568 h 3037945"/>
                <a:gd name="connsiteX1-99" fmla="*/ 3250545 w 6427727"/>
                <a:gd name="connsiteY1-100" fmla="*/ 7363 h 3037945"/>
                <a:gd name="connsiteX2-101" fmla="*/ 63208 w 6427727"/>
                <a:gd name="connsiteY2-102" fmla="*/ 1013203 h 3037945"/>
                <a:gd name="connsiteX3-103" fmla="*/ 729414 w 6427727"/>
                <a:gd name="connsiteY3-104" fmla="*/ 2515431 h 3037945"/>
                <a:gd name="connsiteX4-105" fmla="*/ 533471 w 6427727"/>
                <a:gd name="connsiteY4-106" fmla="*/ 3037945 h 3037945"/>
                <a:gd name="connsiteX5-107" fmla="*/ 1500123 w 6427727"/>
                <a:gd name="connsiteY5-108" fmla="*/ 2672185 h 3037945"/>
                <a:gd name="connsiteX6-109" fmla="*/ 5614923 w 6427727"/>
                <a:gd name="connsiteY6-110" fmla="*/ 2698311 h 3037945"/>
                <a:gd name="connsiteX7-111" fmla="*/ 6202752 w 6427727"/>
                <a:gd name="connsiteY7-112" fmla="*/ 673568 h 3037945"/>
                <a:gd name="connsiteX0-113" fmla="*/ 6202752 w 6427727"/>
                <a:gd name="connsiteY0-114" fmla="*/ 666268 h 3030645"/>
                <a:gd name="connsiteX1-115" fmla="*/ 3250545 w 6427727"/>
                <a:gd name="connsiteY1-116" fmla="*/ 63 h 3030645"/>
                <a:gd name="connsiteX2-117" fmla="*/ 63208 w 6427727"/>
                <a:gd name="connsiteY2-118" fmla="*/ 1005903 h 3030645"/>
                <a:gd name="connsiteX3-119" fmla="*/ 729414 w 6427727"/>
                <a:gd name="connsiteY3-120" fmla="*/ 2508131 h 3030645"/>
                <a:gd name="connsiteX4-121" fmla="*/ 533471 w 6427727"/>
                <a:gd name="connsiteY4-122" fmla="*/ 3030645 h 3030645"/>
                <a:gd name="connsiteX5-123" fmla="*/ 1500123 w 6427727"/>
                <a:gd name="connsiteY5-124" fmla="*/ 2664885 h 3030645"/>
                <a:gd name="connsiteX6-125" fmla="*/ 5614923 w 6427727"/>
                <a:gd name="connsiteY6-126" fmla="*/ 2691011 h 3030645"/>
                <a:gd name="connsiteX7-127" fmla="*/ 6202752 w 6427727"/>
                <a:gd name="connsiteY7-128" fmla="*/ 666268 h 3030645"/>
                <a:gd name="connsiteX0-129" fmla="*/ 6202752 w 6445028"/>
                <a:gd name="connsiteY0-130" fmla="*/ 666309 h 3030686"/>
                <a:gd name="connsiteX1-131" fmla="*/ 3250545 w 6445028"/>
                <a:gd name="connsiteY1-132" fmla="*/ 104 h 3030686"/>
                <a:gd name="connsiteX2-133" fmla="*/ 63208 w 6445028"/>
                <a:gd name="connsiteY2-134" fmla="*/ 1005944 h 3030686"/>
                <a:gd name="connsiteX3-135" fmla="*/ 729414 w 6445028"/>
                <a:gd name="connsiteY3-136" fmla="*/ 2508172 h 3030686"/>
                <a:gd name="connsiteX4-137" fmla="*/ 533471 w 6445028"/>
                <a:gd name="connsiteY4-138" fmla="*/ 3030686 h 3030686"/>
                <a:gd name="connsiteX5-139" fmla="*/ 1500123 w 6445028"/>
                <a:gd name="connsiteY5-140" fmla="*/ 2664926 h 3030686"/>
                <a:gd name="connsiteX6-141" fmla="*/ 5614923 w 6445028"/>
                <a:gd name="connsiteY6-142" fmla="*/ 2691052 h 3030686"/>
                <a:gd name="connsiteX7-143" fmla="*/ 6202752 w 6445028"/>
                <a:gd name="connsiteY7-144" fmla="*/ 666309 h 30306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445028" h="3030686">
                  <a:moveTo>
                    <a:pt x="6202752" y="666309"/>
                  </a:moveTo>
                  <a:cubicBezTo>
                    <a:pt x="5769501" y="126378"/>
                    <a:pt x="4286865" y="-4250"/>
                    <a:pt x="3250545" y="104"/>
                  </a:cubicBezTo>
                  <a:cubicBezTo>
                    <a:pt x="2214225" y="4458"/>
                    <a:pt x="365830" y="169922"/>
                    <a:pt x="63208" y="1005944"/>
                  </a:cubicBezTo>
                  <a:cubicBezTo>
                    <a:pt x="-239414" y="1841966"/>
                    <a:pt x="637974" y="2244738"/>
                    <a:pt x="729414" y="2508172"/>
                  </a:cubicBezTo>
                  <a:lnTo>
                    <a:pt x="533471" y="3030686"/>
                  </a:lnTo>
                  <a:lnTo>
                    <a:pt x="1500123" y="2664926"/>
                  </a:lnTo>
                  <a:cubicBezTo>
                    <a:pt x="2242529" y="2749835"/>
                    <a:pt x="4713586" y="2919652"/>
                    <a:pt x="5614923" y="2691052"/>
                  </a:cubicBezTo>
                  <a:cubicBezTo>
                    <a:pt x="6516260" y="2462452"/>
                    <a:pt x="6636003" y="1206240"/>
                    <a:pt x="6202752" y="666309"/>
                  </a:cubicBezTo>
                  <a:close/>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3" name="组合 12"/>
            <p:cNvGrpSpPr/>
            <p:nvPr/>
          </p:nvGrpSpPr>
          <p:grpSpPr>
            <a:xfrm rot="11805045">
              <a:off x="5308" y="5684"/>
              <a:ext cx="470" cy="694"/>
              <a:chOff x="3261804" y="3279660"/>
              <a:chExt cx="199280" cy="308923"/>
            </a:xfrm>
          </p:grpSpPr>
          <p:sp>
            <p:nvSpPr>
              <p:cNvPr id="14" name="任意多边形 125"/>
              <p:cNvSpPr/>
              <p:nvPr/>
            </p:nvSpPr>
            <p:spPr>
              <a:xfrm rot="21033263" flipH="1">
                <a:off x="3261804" y="3279660"/>
                <a:ext cx="199280" cy="124230"/>
              </a:xfrm>
              <a:custGeom>
                <a:avLst/>
                <a:gdLst>
                  <a:gd name="connsiteX0" fmla="*/ 51901 w 801468"/>
                  <a:gd name="connsiteY0" fmla="*/ 262384 h 632335"/>
                  <a:gd name="connsiteX1" fmla="*/ 239188 w 801468"/>
                  <a:gd name="connsiteY1" fmla="*/ 53063 h 632335"/>
                  <a:gd name="connsiteX2" fmla="*/ 624778 w 801468"/>
                  <a:gd name="connsiteY2" fmla="*/ 20013 h 632335"/>
                  <a:gd name="connsiteX3" fmla="*/ 801048 w 801468"/>
                  <a:gd name="connsiteY3" fmla="*/ 317468 h 632335"/>
                  <a:gd name="connsiteX4" fmla="*/ 580711 w 801468"/>
                  <a:gd name="connsiteY4" fmla="*/ 570856 h 632335"/>
                  <a:gd name="connsiteX5" fmla="*/ 162070 w 801468"/>
                  <a:gd name="connsiteY5" fmla="*/ 625940 h 632335"/>
                  <a:gd name="connsiteX6" fmla="*/ 7834 w 801468"/>
                  <a:gd name="connsiteY6" fmla="*/ 460687 h 632335"/>
                  <a:gd name="connsiteX7" fmla="*/ 51901 w 801468"/>
                  <a:gd name="connsiteY7" fmla="*/ 262384 h 632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1468" h="632335">
                    <a:moveTo>
                      <a:pt x="51901" y="262384"/>
                    </a:moveTo>
                    <a:cubicBezTo>
                      <a:pt x="90460" y="194447"/>
                      <a:pt x="143709" y="93458"/>
                      <a:pt x="239188" y="53063"/>
                    </a:cubicBezTo>
                    <a:cubicBezTo>
                      <a:pt x="334667" y="12668"/>
                      <a:pt x="531135" y="-24054"/>
                      <a:pt x="624778" y="20013"/>
                    </a:cubicBezTo>
                    <a:cubicBezTo>
                      <a:pt x="718421" y="64080"/>
                      <a:pt x="808393" y="225661"/>
                      <a:pt x="801048" y="317468"/>
                    </a:cubicBezTo>
                    <a:cubicBezTo>
                      <a:pt x="793703" y="409275"/>
                      <a:pt x="687207" y="519444"/>
                      <a:pt x="580711" y="570856"/>
                    </a:cubicBezTo>
                    <a:cubicBezTo>
                      <a:pt x="474215" y="622268"/>
                      <a:pt x="257549" y="644301"/>
                      <a:pt x="162070" y="625940"/>
                    </a:cubicBezTo>
                    <a:cubicBezTo>
                      <a:pt x="66591" y="607579"/>
                      <a:pt x="29868" y="517607"/>
                      <a:pt x="7834" y="460687"/>
                    </a:cubicBezTo>
                    <a:cubicBezTo>
                      <a:pt x="-14200" y="403767"/>
                      <a:pt x="13342" y="330321"/>
                      <a:pt x="51901" y="262384"/>
                    </a:cubicBezTo>
                    <a:close/>
                  </a:path>
                </a:pathLst>
              </a:custGeom>
              <a:noFill/>
              <a:ln w="190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15" name="任意多边形 126"/>
              <p:cNvSpPr/>
              <p:nvPr/>
            </p:nvSpPr>
            <p:spPr>
              <a:xfrm rot="21033263" flipH="1">
                <a:off x="3301772" y="3501661"/>
                <a:ext cx="139433" cy="86922"/>
              </a:xfrm>
              <a:custGeom>
                <a:avLst/>
                <a:gdLst>
                  <a:gd name="connsiteX0" fmla="*/ 51901 w 801468"/>
                  <a:gd name="connsiteY0" fmla="*/ 262384 h 632335"/>
                  <a:gd name="connsiteX1" fmla="*/ 239188 w 801468"/>
                  <a:gd name="connsiteY1" fmla="*/ 53063 h 632335"/>
                  <a:gd name="connsiteX2" fmla="*/ 624778 w 801468"/>
                  <a:gd name="connsiteY2" fmla="*/ 20013 h 632335"/>
                  <a:gd name="connsiteX3" fmla="*/ 801048 w 801468"/>
                  <a:gd name="connsiteY3" fmla="*/ 317468 h 632335"/>
                  <a:gd name="connsiteX4" fmla="*/ 580711 w 801468"/>
                  <a:gd name="connsiteY4" fmla="*/ 570856 h 632335"/>
                  <a:gd name="connsiteX5" fmla="*/ 162070 w 801468"/>
                  <a:gd name="connsiteY5" fmla="*/ 625940 h 632335"/>
                  <a:gd name="connsiteX6" fmla="*/ 7834 w 801468"/>
                  <a:gd name="connsiteY6" fmla="*/ 460687 h 632335"/>
                  <a:gd name="connsiteX7" fmla="*/ 51901 w 801468"/>
                  <a:gd name="connsiteY7" fmla="*/ 262384 h 632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1468" h="632335">
                    <a:moveTo>
                      <a:pt x="51901" y="262384"/>
                    </a:moveTo>
                    <a:cubicBezTo>
                      <a:pt x="90460" y="194447"/>
                      <a:pt x="143709" y="93458"/>
                      <a:pt x="239188" y="53063"/>
                    </a:cubicBezTo>
                    <a:cubicBezTo>
                      <a:pt x="334667" y="12668"/>
                      <a:pt x="531135" y="-24054"/>
                      <a:pt x="624778" y="20013"/>
                    </a:cubicBezTo>
                    <a:cubicBezTo>
                      <a:pt x="718421" y="64080"/>
                      <a:pt x="808393" y="225661"/>
                      <a:pt x="801048" y="317468"/>
                    </a:cubicBezTo>
                    <a:cubicBezTo>
                      <a:pt x="793703" y="409275"/>
                      <a:pt x="687207" y="519444"/>
                      <a:pt x="580711" y="570856"/>
                    </a:cubicBezTo>
                    <a:cubicBezTo>
                      <a:pt x="474215" y="622268"/>
                      <a:pt x="257549" y="644301"/>
                      <a:pt x="162070" y="625940"/>
                    </a:cubicBezTo>
                    <a:cubicBezTo>
                      <a:pt x="66591" y="607579"/>
                      <a:pt x="29868" y="517607"/>
                      <a:pt x="7834" y="460687"/>
                    </a:cubicBezTo>
                    <a:cubicBezTo>
                      <a:pt x="-14200" y="403767"/>
                      <a:pt x="13342" y="330321"/>
                      <a:pt x="51901" y="262384"/>
                    </a:cubicBezTo>
                    <a:close/>
                  </a:path>
                </a:pathLst>
              </a:custGeom>
              <a:noFill/>
              <a:ln w="190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grpSp>
          <p:nvGrpSpPr>
            <p:cNvPr id="16" name="组合 15"/>
            <p:cNvGrpSpPr/>
            <p:nvPr/>
          </p:nvGrpSpPr>
          <p:grpSpPr>
            <a:xfrm rot="9109175">
              <a:off x="13081" y="5692"/>
              <a:ext cx="426" cy="726"/>
              <a:chOff x="3261804" y="3279660"/>
              <a:chExt cx="199280" cy="308923"/>
            </a:xfrm>
          </p:grpSpPr>
          <p:sp>
            <p:nvSpPr>
              <p:cNvPr id="17" name="任意多边形 128"/>
              <p:cNvSpPr/>
              <p:nvPr/>
            </p:nvSpPr>
            <p:spPr>
              <a:xfrm rot="21033263" flipH="1">
                <a:off x="3261804" y="3279660"/>
                <a:ext cx="199280" cy="124230"/>
              </a:xfrm>
              <a:custGeom>
                <a:avLst/>
                <a:gdLst>
                  <a:gd name="connsiteX0" fmla="*/ 51901 w 801468"/>
                  <a:gd name="connsiteY0" fmla="*/ 262384 h 632335"/>
                  <a:gd name="connsiteX1" fmla="*/ 239188 w 801468"/>
                  <a:gd name="connsiteY1" fmla="*/ 53063 h 632335"/>
                  <a:gd name="connsiteX2" fmla="*/ 624778 w 801468"/>
                  <a:gd name="connsiteY2" fmla="*/ 20013 h 632335"/>
                  <a:gd name="connsiteX3" fmla="*/ 801048 w 801468"/>
                  <a:gd name="connsiteY3" fmla="*/ 317468 h 632335"/>
                  <a:gd name="connsiteX4" fmla="*/ 580711 w 801468"/>
                  <a:gd name="connsiteY4" fmla="*/ 570856 h 632335"/>
                  <a:gd name="connsiteX5" fmla="*/ 162070 w 801468"/>
                  <a:gd name="connsiteY5" fmla="*/ 625940 h 632335"/>
                  <a:gd name="connsiteX6" fmla="*/ 7834 w 801468"/>
                  <a:gd name="connsiteY6" fmla="*/ 460687 h 632335"/>
                  <a:gd name="connsiteX7" fmla="*/ 51901 w 801468"/>
                  <a:gd name="connsiteY7" fmla="*/ 262384 h 632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1468" h="632335">
                    <a:moveTo>
                      <a:pt x="51901" y="262384"/>
                    </a:moveTo>
                    <a:cubicBezTo>
                      <a:pt x="90460" y="194447"/>
                      <a:pt x="143709" y="93458"/>
                      <a:pt x="239188" y="53063"/>
                    </a:cubicBezTo>
                    <a:cubicBezTo>
                      <a:pt x="334667" y="12668"/>
                      <a:pt x="531135" y="-24054"/>
                      <a:pt x="624778" y="20013"/>
                    </a:cubicBezTo>
                    <a:cubicBezTo>
                      <a:pt x="718421" y="64080"/>
                      <a:pt x="808393" y="225661"/>
                      <a:pt x="801048" y="317468"/>
                    </a:cubicBezTo>
                    <a:cubicBezTo>
                      <a:pt x="793703" y="409275"/>
                      <a:pt x="687207" y="519444"/>
                      <a:pt x="580711" y="570856"/>
                    </a:cubicBezTo>
                    <a:cubicBezTo>
                      <a:pt x="474215" y="622268"/>
                      <a:pt x="257549" y="644301"/>
                      <a:pt x="162070" y="625940"/>
                    </a:cubicBezTo>
                    <a:cubicBezTo>
                      <a:pt x="66591" y="607579"/>
                      <a:pt x="29868" y="517607"/>
                      <a:pt x="7834" y="460687"/>
                    </a:cubicBezTo>
                    <a:cubicBezTo>
                      <a:pt x="-14200" y="403767"/>
                      <a:pt x="13342" y="330321"/>
                      <a:pt x="51901" y="262384"/>
                    </a:cubicBezTo>
                    <a:close/>
                  </a:path>
                </a:pathLst>
              </a:custGeom>
              <a:noFill/>
              <a:ln w="190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sp>
            <p:nvSpPr>
              <p:cNvPr id="18" name="任意多边形 129"/>
              <p:cNvSpPr/>
              <p:nvPr/>
            </p:nvSpPr>
            <p:spPr>
              <a:xfrm rot="21033263" flipH="1">
                <a:off x="3301772" y="3501661"/>
                <a:ext cx="139433" cy="86922"/>
              </a:xfrm>
              <a:custGeom>
                <a:avLst/>
                <a:gdLst>
                  <a:gd name="connsiteX0" fmla="*/ 51901 w 801468"/>
                  <a:gd name="connsiteY0" fmla="*/ 262384 h 632335"/>
                  <a:gd name="connsiteX1" fmla="*/ 239188 w 801468"/>
                  <a:gd name="connsiteY1" fmla="*/ 53063 h 632335"/>
                  <a:gd name="connsiteX2" fmla="*/ 624778 w 801468"/>
                  <a:gd name="connsiteY2" fmla="*/ 20013 h 632335"/>
                  <a:gd name="connsiteX3" fmla="*/ 801048 w 801468"/>
                  <a:gd name="connsiteY3" fmla="*/ 317468 h 632335"/>
                  <a:gd name="connsiteX4" fmla="*/ 580711 w 801468"/>
                  <a:gd name="connsiteY4" fmla="*/ 570856 h 632335"/>
                  <a:gd name="connsiteX5" fmla="*/ 162070 w 801468"/>
                  <a:gd name="connsiteY5" fmla="*/ 625940 h 632335"/>
                  <a:gd name="connsiteX6" fmla="*/ 7834 w 801468"/>
                  <a:gd name="connsiteY6" fmla="*/ 460687 h 632335"/>
                  <a:gd name="connsiteX7" fmla="*/ 51901 w 801468"/>
                  <a:gd name="connsiteY7" fmla="*/ 262384 h 632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1468" h="632335">
                    <a:moveTo>
                      <a:pt x="51901" y="262384"/>
                    </a:moveTo>
                    <a:cubicBezTo>
                      <a:pt x="90460" y="194447"/>
                      <a:pt x="143709" y="93458"/>
                      <a:pt x="239188" y="53063"/>
                    </a:cubicBezTo>
                    <a:cubicBezTo>
                      <a:pt x="334667" y="12668"/>
                      <a:pt x="531135" y="-24054"/>
                      <a:pt x="624778" y="20013"/>
                    </a:cubicBezTo>
                    <a:cubicBezTo>
                      <a:pt x="718421" y="64080"/>
                      <a:pt x="808393" y="225661"/>
                      <a:pt x="801048" y="317468"/>
                    </a:cubicBezTo>
                    <a:cubicBezTo>
                      <a:pt x="793703" y="409275"/>
                      <a:pt x="687207" y="519444"/>
                      <a:pt x="580711" y="570856"/>
                    </a:cubicBezTo>
                    <a:cubicBezTo>
                      <a:pt x="474215" y="622268"/>
                      <a:pt x="257549" y="644301"/>
                      <a:pt x="162070" y="625940"/>
                    </a:cubicBezTo>
                    <a:cubicBezTo>
                      <a:pt x="66591" y="607579"/>
                      <a:pt x="29868" y="517607"/>
                      <a:pt x="7834" y="460687"/>
                    </a:cubicBezTo>
                    <a:cubicBezTo>
                      <a:pt x="-14200" y="403767"/>
                      <a:pt x="13342" y="330321"/>
                      <a:pt x="51901" y="262384"/>
                    </a:cubicBezTo>
                    <a:close/>
                  </a:path>
                </a:pathLst>
              </a:custGeom>
              <a:noFill/>
              <a:ln w="190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p>
                <a:pPr algn="ctr"/>
                <a:endParaRPr lang="zh-CN" altLang="en-US"/>
              </a:p>
            </p:txBody>
          </p:sp>
        </p:grpSp>
      </p:grpSp>
      <p:sp>
        <p:nvSpPr>
          <p:cNvPr id="4" name="矩形 3"/>
          <p:cNvSpPr/>
          <p:nvPr/>
        </p:nvSpPr>
        <p:spPr>
          <a:xfrm>
            <a:off x="2722275" y="2825750"/>
            <a:ext cx="1595309" cy="540341"/>
          </a:xfrm>
          <a:prstGeom prst="rect">
            <a:avLst/>
          </a:prstGeom>
        </p:spPr>
        <p:txBody>
          <a:bodyPr wrap="none">
            <a:spAutoFit/>
          </a:bodyPr>
          <a:p>
            <a:pPr>
              <a:lnSpc>
                <a:spcPct val="150000"/>
              </a:lnSpc>
            </a:pPr>
            <a:r>
              <a:rPr lang="zh-CN" altLang="en-US" sz="2200" dirty="0">
                <a:solidFill>
                  <a:schemeClr val="accent2">
                    <a:lumMod val="75000"/>
                  </a:schemeClr>
                </a:solidFill>
                <a:latin typeface="微软雅黑" pitchFamily="34" charset="-122"/>
                <a:ea typeface="微软雅黑" pitchFamily="34" charset="-122"/>
                <a:cs typeface="Times New Roman" panose="02020603050405020304" pitchFamily="18" charset="0"/>
              </a:rPr>
              <a:t>着眼于教师</a:t>
            </a:r>
            <a:endParaRPr lang="zh-CN" altLang="en-US" sz="2200" dirty="0">
              <a:solidFill>
                <a:schemeClr val="accent2">
                  <a:lumMod val="75000"/>
                </a:schemeClr>
              </a:solidFill>
              <a:latin typeface="微软雅黑" pitchFamily="34" charset="-122"/>
              <a:ea typeface="微软雅黑" pitchFamily="34" charset="-122"/>
            </a:endParaRPr>
          </a:p>
        </p:txBody>
      </p:sp>
      <p:sp>
        <p:nvSpPr>
          <p:cNvPr id="5" name="矩形 4"/>
          <p:cNvSpPr/>
          <p:nvPr/>
        </p:nvSpPr>
        <p:spPr>
          <a:xfrm>
            <a:off x="7532503" y="2952629"/>
            <a:ext cx="1595309" cy="430887"/>
          </a:xfrm>
          <a:prstGeom prst="rect">
            <a:avLst/>
          </a:prstGeom>
        </p:spPr>
        <p:txBody>
          <a:bodyPr wrap="none">
            <a:spAutoFit/>
          </a:bodyPr>
          <a:p>
            <a:r>
              <a:rPr lang="zh-CN" altLang="en-US" sz="2200" dirty="0">
                <a:solidFill>
                  <a:schemeClr val="accent2">
                    <a:lumMod val="75000"/>
                  </a:schemeClr>
                </a:solidFill>
                <a:latin typeface="微软雅黑" pitchFamily="34" charset="-122"/>
                <a:ea typeface="微软雅黑" pitchFamily="34" charset="-122"/>
                <a:cs typeface="Times New Roman" panose="02020603050405020304" pitchFamily="18" charset="0"/>
              </a:rPr>
              <a:t>着眼于幼儿</a:t>
            </a:r>
            <a:endParaRPr lang="zh-CN" altLang="en-US" sz="2200" dirty="0">
              <a:solidFill>
                <a:schemeClr val="accent2">
                  <a:lumMod val="75000"/>
                </a:schemeClr>
              </a:solidFill>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a:xfrm>
            <a:off x="956310" y="959485"/>
            <a:ext cx="9248775" cy="958850"/>
          </a:xfrm>
        </p:spPr>
        <p:txBody>
          <a:bodyPr vert="horz" wrap="square" lIns="91440" tIns="45720" rIns="91440" bIns="45720" anchor="ctr" anchorCtr="0">
            <a:noAutofit/>
          </a:bodyPr>
          <a:p>
            <a:pPr defTabSz="914400">
              <a:buNone/>
            </a:pPr>
            <a:r>
              <a:rPr lang="zh-CN" altLang="en-US" sz="3200" b="1" dirty="0">
                <a:solidFill>
                  <a:schemeClr val="accent1">
                    <a:lumMod val="50000"/>
                  </a:schemeClr>
                </a:solidFill>
                <a:cs typeface="黑体" charset="0"/>
                <a:sym typeface="+mn-ea"/>
              </a:rPr>
              <a:t>（一） 高结构幼儿园教育活动目标的设置</a:t>
            </a:r>
            <a:endParaRPr lang="zh-CN" altLang="en-US" sz="3200" b="1" kern="1200" dirty="0">
              <a:solidFill>
                <a:schemeClr val="accent1">
                  <a:lumMod val="50000"/>
                </a:schemeClr>
              </a:solidFill>
              <a:cs typeface="黑体" charset="0"/>
              <a:sym typeface="+mn-ea"/>
            </a:endParaRPr>
          </a:p>
        </p:txBody>
      </p:sp>
      <p:sp>
        <p:nvSpPr>
          <p:cNvPr id="8194" name="标题 1"/>
          <p:cNvSpPr>
            <a:spLocks noGrp="1"/>
          </p:cNvSpPr>
          <p:nvPr/>
        </p:nvSpPr>
        <p:spPr>
          <a:xfrm>
            <a:off x="875665" y="108585"/>
            <a:ext cx="10515600" cy="960755"/>
          </a:xfrm>
          <a:prstGeom prst="rect">
            <a:avLst/>
          </a:prstGeom>
          <a:noFill/>
          <a:ln w="9525">
            <a:noFill/>
          </a:ln>
        </p:spPr>
        <p:txBody>
          <a:bodyPr vert="horz" wrap="square" lIns="91440" tIns="45720" rIns="91440" bIns="45720" anchor="ctr" anchorCtr="0">
            <a:normAutofit/>
          </a:bodyPr>
          <a:lstStyle>
            <a:lvl1pPr algn="l" defTabSz="914400" rtl="0" eaLnBrk="1" latinLnBrk="0" hangingPunct="1">
              <a:lnSpc>
                <a:spcPct val="90000"/>
              </a:lnSpc>
              <a:spcBef>
                <a:spcPct val="0"/>
              </a:spcBef>
              <a:buNone/>
              <a:defRPr sz="3200" kern="1200">
                <a:solidFill>
                  <a:schemeClr val="tx1"/>
                </a:solidFill>
                <a:latin typeface="黑体" charset="0"/>
                <a:ea typeface="黑体" charset="0"/>
                <a:cs typeface="+mj-cs"/>
              </a:defRPr>
            </a:lvl1pPr>
          </a:lstStyle>
          <a:p>
            <a:pPr defTabSz="914400">
              <a:buNone/>
            </a:pPr>
            <a:r>
              <a:rPr lang="zh-CN" altLang="en-US" kern="1200" dirty="0">
                <a:solidFill>
                  <a:schemeClr val="accent1">
                    <a:lumMod val="50000"/>
                  </a:schemeClr>
                </a:solidFill>
                <a:cs typeface="黑体" charset="0"/>
              </a:rPr>
              <a:t>一、 游戏与幼儿园课程中的游戏</a:t>
            </a:r>
            <a:endParaRPr lang="zh-CN" altLang="en-US" kern="1200" dirty="0">
              <a:solidFill>
                <a:schemeClr val="accent1">
                  <a:lumMod val="50000"/>
                </a:schemeClr>
              </a:solidFill>
              <a:cs typeface="黑体" charset="0"/>
            </a:endParaRPr>
          </a:p>
        </p:txBody>
      </p:sp>
      <p:sp>
        <p:nvSpPr>
          <p:cNvPr id="2" name="矩形 1"/>
          <p:cNvSpPr/>
          <p:nvPr/>
        </p:nvSpPr>
        <p:spPr>
          <a:xfrm>
            <a:off x="949960" y="2096770"/>
            <a:ext cx="10395585" cy="200723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457200" algn="l" fontAlgn="auto">
              <a:lnSpc>
                <a:spcPct val="150000"/>
              </a:lnSpc>
            </a:pPr>
            <a:r>
              <a:rPr lang="zh-CN" altLang="en-US" sz="2800" dirty="0">
                <a:solidFill>
                  <a:schemeClr val="accent2">
                    <a:lumMod val="75000"/>
                  </a:schemeClr>
                </a:solidFill>
                <a:latin typeface="微软雅黑" pitchFamily="34" charset="-122"/>
                <a:ea typeface="微软雅黑" pitchFamily="34" charset="-122"/>
                <a:cs typeface="Times New Roman" panose="02020603050405020304" pitchFamily="18" charset="0"/>
                <a:sym typeface="+mn-ea"/>
              </a:rPr>
              <a:t>行为动词</a:t>
            </a:r>
            <a:r>
              <a:rPr lang="zh-CN" altLang="en-US" sz="2800"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：能清晰地描述幼儿行为的，而该行为应该是预期幼儿通过活动能形成的、可观察的、可测量的具体行为。</a:t>
            </a:r>
            <a:endParaRPr lang="en-US" altLang="zh-CN" sz="2800" dirty="0">
              <a:solidFill>
                <a:schemeClr val="bg2">
                  <a:lumMod val="25000"/>
                </a:schemeClr>
              </a:solidFill>
              <a:latin typeface="微软雅黑" pitchFamily="34" charset="-122"/>
              <a:ea typeface="微软雅黑" pitchFamily="34" charset="-122"/>
              <a:cs typeface="Times New Roman" panose="02020603050405020304" pitchFamily="18" charset="0"/>
            </a:endParaRPr>
          </a:p>
        </p:txBody>
      </p:sp>
      <p:sp>
        <p:nvSpPr>
          <p:cNvPr id="4" name="矩形 3"/>
          <p:cNvSpPr/>
          <p:nvPr/>
        </p:nvSpPr>
        <p:spPr>
          <a:xfrm>
            <a:off x="934085" y="4121150"/>
            <a:ext cx="10407650" cy="10775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200" dirty="0">
                <a:solidFill>
                  <a:schemeClr val="bg1"/>
                </a:solidFill>
                <a:latin typeface="微软雅黑" pitchFamily="34" charset="-122"/>
                <a:ea typeface="微软雅黑" pitchFamily="34" charset="-122"/>
                <a:cs typeface="Times New Roman" panose="02020603050405020304" pitchFamily="18" charset="0"/>
                <a:sym typeface="+mn-ea"/>
              </a:rPr>
              <a:t>“复述”、“讲出”、“列出”、“指出”、“数出”、“画出”</a:t>
            </a:r>
            <a:endParaRPr lang="zh-CN" altLang="en-US" sz="3200" dirty="0">
              <a:solidFill>
                <a:schemeClr val="bg1"/>
              </a:solidFill>
              <a:latin typeface="微软雅黑" pitchFamily="34" charset="-122"/>
              <a:ea typeface="微软雅黑" pitchFamily="34" charset="-122"/>
              <a:cs typeface="Times New Roman" panose="02020603050405020304" pitchFamily="18" charset="0"/>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a:xfrm>
            <a:off x="956310" y="959485"/>
            <a:ext cx="9248775" cy="958850"/>
          </a:xfrm>
        </p:spPr>
        <p:txBody>
          <a:bodyPr vert="horz" wrap="square" lIns="91440" tIns="45720" rIns="91440" bIns="45720" anchor="ctr" anchorCtr="0">
            <a:noAutofit/>
          </a:bodyPr>
          <a:p>
            <a:pPr defTabSz="914400">
              <a:buNone/>
            </a:pPr>
            <a:r>
              <a:rPr lang="zh-CN" altLang="en-US" sz="3200" b="1" dirty="0">
                <a:solidFill>
                  <a:schemeClr val="accent1">
                    <a:lumMod val="50000"/>
                  </a:schemeClr>
                </a:solidFill>
                <a:cs typeface="黑体" charset="0"/>
                <a:sym typeface="+mn-ea"/>
              </a:rPr>
              <a:t>（一） 高结构幼儿园教育活动目标的设置</a:t>
            </a:r>
            <a:endParaRPr lang="zh-CN" altLang="en-US" sz="3200" b="1" kern="1200" dirty="0">
              <a:solidFill>
                <a:schemeClr val="accent1">
                  <a:lumMod val="50000"/>
                </a:schemeClr>
              </a:solidFill>
              <a:cs typeface="黑体" charset="0"/>
              <a:sym typeface="+mn-ea"/>
            </a:endParaRPr>
          </a:p>
        </p:txBody>
      </p:sp>
      <p:sp>
        <p:nvSpPr>
          <p:cNvPr id="8194" name="标题 1"/>
          <p:cNvSpPr>
            <a:spLocks noGrp="1"/>
          </p:cNvSpPr>
          <p:nvPr/>
        </p:nvSpPr>
        <p:spPr>
          <a:xfrm>
            <a:off x="875665" y="108585"/>
            <a:ext cx="10515600" cy="960755"/>
          </a:xfrm>
          <a:prstGeom prst="rect">
            <a:avLst/>
          </a:prstGeom>
          <a:noFill/>
          <a:ln w="9525">
            <a:noFill/>
          </a:ln>
        </p:spPr>
        <p:txBody>
          <a:bodyPr vert="horz" wrap="square" lIns="91440" tIns="45720" rIns="91440" bIns="45720" anchor="ctr" anchorCtr="0">
            <a:normAutofit/>
          </a:bodyPr>
          <a:lstStyle>
            <a:lvl1pPr algn="l" defTabSz="914400" rtl="0" eaLnBrk="1" latinLnBrk="0" hangingPunct="1">
              <a:lnSpc>
                <a:spcPct val="90000"/>
              </a:lnSpc>
              <a:spcBef>
                <a:spcPct val="0"/>
              </a:spcBef>
              <a:buNone/>
              <a:defRPr sz="3200" kern="1200">
                <a:solidFill>
                  <a:schemeClr val="tx1"/>
                </a:solidFill>
                <a:latin typeface="黑体" charset="0"/>
                <a:ea typeface="黑体" charset="0"/>
                <a:cs typeface="+mj-cs"/>
              </a:defRPr>
            </a:lvl1pPr>
          </a:lstStyle>
          <a:p>
            <a:pPr defTabSz="914400">
              <a:buNone/>
            </a:pPr>
            <a:r>
              <a:rPr lang="zh-CN" altLang="en-US" kern="1200" dirty="0">
                <a:solidFill>
                  <a:schemeClr val="accent1">
                    <a:lumMod val="50000"/>
                  </a:schemeClr>
                </a:solidFill>
                <a:cs typeface="黑体" charset="0"/>
              </a:rPr>
              <a:t>一、 游戏与幼儿园课程中的游戏</a:t>
            </a:r>
            <a:endParaRPr lang="zh-CN" altLang="en-US" kern="1200" dirty="0">
              <a:solidFill>
                <a:schemeClr val="accent1">
                  <a:lumMod val="50000"/>
                </a:schemeClr>
              </a:solidFill>
              <a:cs typeface="黑体" charset="0"/>
            </a:endParaRPr>
          </a:p>
        </p:txBody>
      </p:sp>
      <p:sp>
        <p:nvSpPr>
          <p:cNvPr id="2" name="矩形 1"/>
          <p:cNvSpPr/>
          <p:nvPr/>
        </p:nvSpPr>
        <p:spPr>
          <a:xfrm>
            <a:off x="949960" y="2096770"/>
            <a:ext cx="10395585" cy="2007235"/>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457200" algn="l" fontAlgn="auto">
              <a:lnSpc>
                <a:spcPct val="150000"/>
              </a:lnSpc>
            </a:pPr>
            <a:r>
              <a:rPr lang="zh-CN" altLang="en-US" sz="2800"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 行为条件又称行为情境：幼儿预期行为是在怎样的</a:t>
            </a:r>
            <a:r>
              <a:rPr lang="zh-CN" altLang="en-US" sz="2800" dirty="0">
                <a:solidFill>
                  <a:schemeClr val="accent2">
                    <a:lumMod val="75000"/>
                  </a:schemeClr>
                </a:solidFill>
                <a:latin typeface="微软雅黑" pitchFamily="34" charset="-122"/>
                <a:ea typeface="微软雅黑" pitchFamily="34" charset="-122"/>
                <a:cs typeface="Times New Roman" panose="02020603050405020304" pitchFamily="18" charset="0"/>
                <a:sym typeface="+mn-ea"/>
              </a:rPr>
              <a:t>条件、时间、背景</a:t>
            </a:r>
            <a:r>
              <a:rPr lang="zh-CN" altLang="en-US" sz="2800"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等特定情况下产生的。</a:t>
            </a:r>
            <a:endParaRPr lang="en-US" altLang="zh-CN" sz="2800" dirty="0">
              <a:solidFill>
                <a:schemeClr val="bg2">
                  <a:lumMod val="25000"/>
                </a:schemeClr>
              </a:solidFill>
              <a:latin typeface="微软雅黑" pitchFamily="34" charset="-122"/>
              <a:ea typeface="微软雅黑" pitchFamily="34" charset="-122"/>
              <a:cs typeface="Times New Roman" panose="02020603050405020304" pitchFamily="18" charset="0"/>
            </a:endParaRPr>
          </a:p>
        </p:txBody>
      </p:sp>
      <p:sp>
        <p:nvSpPr>
          <p:cNvPr id="4" name="矩形 3"/>
          <p:cNvSpPr/>
          <p:nvPr/>
        </p:nvSpPr>
        <p:spPr>
          <a:xfrm>
            <a:off x="934085" y="4121150"/>
            <a:ext cx="10407650" cy="1077595"/>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indent="457200" fontAlgn="auto">
              <a:lnSpc>
                <a:spcPct val="150000"/>
              </a:lnSpc>
            </a:pPr>
            <a:r>
              <a:rPr lang="zh-CN" altLang="en-US" sz="2000" dirty="0">
                <a:solidFill>
                  <a:schemeClr val="bg1"/>
                </a:solidFill>
                <a:latin typeface="微软雅黑" pitchFamily="34" charset="-122"/>
                <a:ea typeface="微软雅黑" pitchFamily="34" charset="-122"/>
                <a:cs typeface="Times New Roman" panose="02020603050405020304" pitchFamily="18" charset="0"/>
                <a:sym typeface="+mn-ea"/>
              </a:rPr>
              <a:t>“给与幼儿一个直径</a:t>
            </a:r>
            <a:r>
              <a:rPr lang="en-US" altLang="zh-CN" sz="2000" dirty="0">
                <a:solidFill>
                  <a:schemeClr val="bg1"/>
                </a:solidFill>
                <a:latin typeface="微软雅黑" pitchFamily="34" charset="-122"/>
                <a:ea typeface="微软雅黑" pitchFamily="34" charset="-122"/>
                <a:cs typeface="Times New Roman" panose="02020603050405020304" pitchFamily="18" charset="0"/>
                <a:sym typeface="+mn-ea"/>
              </a:rPr>
              <a:t>30</a:t>
            </a:r>
            <a:r>
              <a:rPr lang="zh-CN" altLang="en-US" sz="2000" dirty="0">
                <a:solidFill>
                  <a:schemeClr val="bg1"/>
                </a:solidFill>
                <a:latin typeface="微软雅黑" pitchFamily="34" charset="-122"/>
                <a:ea typeface="微软雅黑" pitchFamily="34" charset="-122"/>
                <a:cs typeface="Times New Roman" panose="02020603050405020304" pitchFamily="18" charset="0"/>
                <a:sym typeface="+mn-ea"/>
              </a:rPr>
              <a:t>厘米的皮球，幼儿能</a:t>
            </a:r>
            <a:r>
              <a:rPr lang="en-US" altLang="zh-CN" sz="2000" dirty="0">
                <a:solidFill>
                  <a:schemeClr val="bg1"/>
                </a:solidFill>
                <a:latin typeface="微软雅黑" pitchFamily="34" charset="-122"/>
                <a:ea typeface="微软雅黑" pitchFamily="34" charset="-122"/>
                <a:cs typeface="Times New Roman" panose="02020603050405020304" pitchFamily="18" charset="0"/>
                <a:sym typeface="+mn-ea"/>
              </a:rPr>
              <a:t>……”</a:t>
            </a:r>
            <a:r>
              <a:rPr lang="zh-CN" altLang="en-US" sz="2000" dirty="0">
                <a:solidFill>
                  <a:schemeClr val="bg1"/>
                </a:solidFill>
                <a:latin typeface="微软雅黑" pitchFamily="34" charset="-122"/>
                <a:ea typeface="微软雅黑" pitchFamily="34" charset="-122"/>
                <a:cs typeface="Times New Roman" panose="02020603050405020304" pitchFamily="18" charset="0"/>
                <a:sym typeface="+mn-ea"/>
              </a:rPr>
              <a:t>、“在教师的提示下，幼儿能</a:t>
            </a:r>
            <a:r>
              <a:rPr lang="en-US" altLang="zh-CN" sz="2000" dirty="0">
                <a:solidFill>
                  <a:schemeClr val="bg1"/>
                </a:solidFill>
                <a:latin typeface="微软雅黑" pitchFamily="34" charset="-122"/>
                <a:ea typeface="微软雅黑" pitchFamily="34" charset="-122"/>
                <a:cs typeface="Times New Roman" panose="02020603050405020304" pitchFamily="18" charset="0"/>
                <a:sym typeface="+mn-ea"/>
              </a:rPr>
              <a:t>……”</a:t>
            </a:r>
            <a:r>
              <a:rPr lang="zh-CN" altLang="en-US" sz="2000" dirty="0">
                <a:solidFill>
                  <a:schemeClr val="bg1"/>
                </a:solidFill>
                <a:latin typeface="微软雅黑" pitchFamily="34" charset="-122"/>
                <a:ea typeface="微软雅黑" pitchFamily="34" charset="-122"/>
                <a:cs typeface="Times New Roman" panose="02020603050405020304" pitchFamily="18" charset="0"/>
                <a:sym typeface="+mn-ea"/>
              </a:rPr>
              <a:t>、“在</a:t>
            </a:r>
            <a:r>
              <a:rPr lang="en-US" altLang="zh-CN" sz="2000" dirty="0">
                <a:solidFill>
                  <a:schemeClr val="bg1"/>
                </a:solidFill>
                <a:latin typeface="微软雅黑" pitchFamily="34" charset="-122"/>
                <a:ea typeface="微软雅黑" pitchFamily="34" charset="-122"/>
                <a:cs typeface="Times New Roman" panose="02020603050405020304" pitchFamily="18" charset="0"/>
                <a:sym typeface="+mn-ea"/>
              </a:rPr>
              <a:t>《</a:t>
            </a:r>
            <a:r>
              <a:rPr lang="zh-CN" altLang="en-US" sz="2000" dirty="0">
                <a:solidFill>
                  <a:schemeClr val="bg1"/>
                </a:solidFill>
                <a:latin typeface="微软雅黑" pitchFamily="34" charset="-122"/>
                <a:ea typeface="微软雅黑" pitchFamily="34" charset="-122"/>
                <a:cs typeface="Times New Roman" panose="02020603050405020304" pitchFamily="18" charset="0"/>
                <a:sym typeface="+mn-ea"/>
              </a:rPr>
              <a:t>小鸭嘎嘎</a:t>
            </a:r>
            <a:r>
              <a:rPr lang="en-US" altLang="zh-CN" sz="2000" dirty="0">
                <a:solidFill>
                  <a:schemeClr val="bg1"/>
                </a:solidFill>
                <a:latin typeface="微软雅黑" pitchFamily="34" charset="-122"/>
                <a:ea typeface="微软雅黑" pitchFamily="34" charset="-122"/>
                <a:cs typeface="Times New Roman" panose="02020603050405020304" pitchFamily="18" charset="0"/>
                <a:sym typeface="+mn-ea"/>
              </a:rPr>
              <a:t>》</a:t>
            </a:r>
            <a:r>
              <a:rPr lang="zh-CN" altLang="en-US" sz="2000" dirty="0">
                <a:solidFill>
                  <a:schemeClr val="bg1"/>
                </a:solidFill>
                <a:latin typeface="微软雅黑" pitchFamily="34" charset="-122"/>
                <a:ea typeface="微软雅黑" pitchFamily="34" charset="-122"/>
                <a:cs typeface="Times New Roman" panose="02020603050405020304" pitchFamily="18" charset="0"/>
                <a:sym typeface="+mn-ea"/>
              </a:rPr>
              <a:t>的乐曲声中，幼儿能</a:t>
            </a:r>
            <a:r>
              <a:rPr lang="en-US" altLang="zh-CN" sz="2000" dirty="0">
                <a:solidFill>
                  <a:schemeClr val="bg1"/>
                </a:solidFill>
                <a:latin typeface="微软雅黑" pitchFamily="34" charset="-122"/>
                <a:ea typeface="微软雅黑" pitchFamily="34" charset="-122"/>
                <a:cs typeface="Times New Roman" panose="02020603050405020304" pitchFamily="18" charset="0"/>
                <a:sym typeface="+mn-ea"/>
              </a:rPr>
              <a:t>……”</a:t>
            </a:r>
            <a:endParaRPr lang="en-US" altLang="zh-CN" sz="2000" dirty="0">
              <a:solidFill>
                <a:schemeClr val="bg1"/>
              </a:solidFill>
              <a:latin typeface="微软雅黑" pitchFamily="34" charset="-122"/>
              <a:ea typeface="微软雅黑" pitchFamily="34" charset="-122"/>
              <a:cs typeface="Times New Roman" panose="02020603050405020304" pitchFamily="18" charset="0"/>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a:xfrm>
            <a:off x="956310" y="959485"/>
            <a:ext cx="9248775" cy="958850"/>
          </a:xfrm>
        </p:spPr>
        <p:txBody>
          <a:bodyPr vert="horz" wrap="square" lIns="91440" tIns="45720" rIns="91440" bIns="45720" anchor="ctr" anchorCtr="0">
            <a:noAutofit/>
          </a:bodyPr>
          <a:p>
            <a:pPr defTabSz="914400">
              <a:buNone/>
            </a:pPr>
            <a:r>
              <a:rPr lang="zh-CN" altLang="en-US" sz="3200" b="1" dirty="0">
                <a:solidFill>
                  <a:schemeClr val="accent1">
                    <a:lumMod val="50000"/>
                  </a:schemeClr>
                </a:solidFill>
                <a:cs typeface="黑体" charset="0"/>
                <a:sym typeface="+mn-ea"/>
              </a:rPr>
              <a:t>（一） 高结构幼儿园教育活动目标的设置</a:t>
            </a:r>
            <a:endParaRPr lang="zh-CN" altLang="en-US" sz="3200" b="1" kern="1200" dirty="0">
              <a:solidFill>
                <a:schemeClr val="accent1">
                  <a:lumMod val="50000"/>
                </a:schemeClr>
              </a:solidFill>
              <a:cs typeface="黑体" charset="0"/>
              <a:sym typeface="+mn-ea"/>
            </a:endParaRPr>
          </a:p>
        </p:txBody>
      </p:sp>
      <p:sp>
        <p:nvSpPr>
          <p:cNvPr id="8194" name="标题 1"/>
          <p:cNvSpPr>
            <a:spLocks noGrp="1"/>
          </p:cNvSpPr>
          <p:nvPr/>
        </p:nvSpPr>
        <p:spPr>
          <a:xfrm>
            <a:off x="875665" y="108585"/>
            <a:ext cx="10515600" cy="960755"/>
          </a:xfrm>
          <a:prstGeom prst="rect">
            <a:avLst/>
          </a:prstGeom>
          <a:noFill/>
          <a:ln w="9525">
            <a:noFill/>
          </a:ln>
        </p:spPr>
        <p:txBody>
          <a:bodyPr vert="horz" wrap="square" lIns="91440" tIns="45720" rIns="91440" bIns="45720" anchor="ctr" anchorCtr="0">
            <a:normAutofit/>
          </a:bodyPr>
          <a:lstStyle>
            <a:lvl1pPr algn="l" defTabSz="914400" rtl="0" eaLnBrk="1" latinLnBrk="0" hangingPunct="1">
              <a:lnSpc>
                <a:spcPct val="90000"/>
              </a:lnSpc>
              <a:spcBef>
                <a:spcPct val="0"/>
              </a:spcBef>
              <a:buNone/>
              <a:defRPr sz="3200" kern="1200">
                <a:solidFill>
                  <a:schemeClr val="tx1"/>
                </a:solidFill>
                <a:latin typeface="黑体" charset="0"/>
                <a:ea typeface="黑体" charset="0"/>
                <a:cs typeface="+mj-cs"/>
              </a:defRPr>
            </a:lvl1pPr>
          </a:lstStyle>
          <a:p>
            <a:pPr defTabSz="914400">
              <a:buNone/>
            </a:pPr>
            <a:r>
              <a:rPr lang="zh-CN" altLang="en-US" kern="1200" dirty="0">
                <a:solidFill>
                  <a:schemeClr val="accent1">
                    <a:lumMod val="50000"/>
                  </a:schemeClr>
                </a:solidFill>
                <a:cs typeface="黑体" charset="0"/>
              </a:rPr>
              <a:t>一、 游戏与幼儿园课程中的游戏</a:t>
            </a:r>
            <a:endParaRPr lang="zh-CN" altLang="en-US" kern="1200" dirty="0">
              <a:solidFill>
                <a:schemeClr val="accent1">
                  <a:lumMod val="50000"/>
                </a:schemeClr>
              </a:solidFill>
              <a:cs typeface="黑体" charset="0"/>
            </a:endParaRPr>
          </a:p>
        </p:txBody>
      </p:sp>
      <p:sp>
        <p:nvSpPr>
          <p:cNvPr id="4" name="矩形 3"/>
          <p:cNvSpPr/>
          <p:nvPr/>
        </p:nvSpPr>
        <p:spPr>
          <a:xfrm>
            <a:off x="949960" y="2096770"/>
            <a:ext cx="10395585" cy="200723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indent="457200" fontAlgn="auto">
              <a:lnSpc>
                <a:spcPct val="150000"/>
              </a:lnSpc>
            </a:pPr>
            <a:r>
              <a:rPr lang="zh-CN" altLang="en-US" sz="3200"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行为达成程度表明的是教育活动的基本要求。</a:t>
            </a:r>
            <a:endParaRPr lang="zh-CN" altLang="en-US" sz="3200" dirty="0">
              <a:solidFill>
                <a:schemeClr val="bg2">
                  <a:lumMod val="25000"/>
                </a:schemeClr>
              </a:solidFill>
              <a:latin typeface="微软雅黑" pitchFamily="34" charset="-122"/>
              <a:ea typeface="微软雅黑" pitchFamily="34" charset="-122"/>
              <a:cs typeface="Times New Roman" panose="02020603050405020304" pitchFamily="18" charset="0"/>
              <a:sym typeface="+mn-ea"/>
            </a:endParaRPr>
          </a:p>
        </p:txBody>
      </p:sp>
      <p:sp>
        <p:nvSpPr>
          <p:cNvPr id="5" name="矩形 4"/>
          <p:cNvSpPr/>
          <p:nvPr/>
        </p:nvSpPr>
        <p:spPr>
          <a:xfrm>
            <a:off x="934085" y="4121150"/>
            <a:ext cx="10407650" cy="1077595"/>
          </a:xfrm>
          <a:prstGeom prst="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indent="457200" fontAlgn="auto">
              <a:lnSpc>
                <a:spcPct val="150000"/>
              </a:lnSpc>
            </a:pPr>
            <a:r>
              <a:rPr lang="zh-CN" altLang="en-US" sz="2400" dirty="0">
                <a:solidFill>
                  <a:schemeClr val="bg1"/>
                </a:solidFill>
                <a:latin typeface="微软雅黑" pitchFamily="34" charset="-122"/>
                <a:ea typeface="微软雅黑" pitchFamily="34" charset="-122"/>
                <a:cs typeface="Times New Roman" panose="02020603050405020304" pitchFamily="18" charset="0"/>
                <a:sym typeface="+mn-ea"/>
              </a:rPr>
              <a:t>“超过半数的幼儿会爬过活动设置的路障”、“</a:t>
            </a:r>
            <a:r>
              <a:rPr lang="en-US" altLang="zh-CN" sz="2400" dirty="0">
                <a:solidFill>
                  <a:schemeClr val="bg1"/>
                </a:solidFill>
                <a:latin typeface="微软雅黑" pitchFamily="34" charset="-122"/>
                <a:ea typeface="微软雅黑" pitchFamily="34" charset="-122"/>
                <a:cs typeface="Times New Roman" panose="02020603050405020304" pitchFamily="18" charset="0"/>
                <a:sym typeface="+mn-ea"/>
              </a:rPr>
              <a:t>80%</a:t>
            </a:r>
            <a:r>
              <a:rPr lang="zh-CN" altLang="en-US" sz="2400" dirty="0">
                <a:solidFill>
                  <a:schemeClr val="bg1"/>
                </a:solidFill>
                <a:latin typeface="微软雅黑" pitchFamily="34" charset="-122"/>
                <a:ea typeface="微软雅黑" pitchFamily="34" charset="-122"/>
                <a:cs typeface="Times New Roman" panose="02020603050405020304" pitchFamily="18" charset="0"/>
                <a:sym typeface="+mn-ea"/>
              </a:rPr>
              <a:t>左右的幼儿能讲述故事</a:t>
            </a:r>
            <a:r>
              <a:rPr lang="en-US" altLang="zh-CN" sz="2400" dirty="0">
                <a:solidFill>
                  <a:schemeClr val="bg1"/>
                </a:solidFill>
                <a:latin typeface="微软雅黑" pitchFamily="34" charset="-122"/>
                <a:ea typeface="微软雅黑" pitchFamily="34" charset="-122"/>
                <a:cs typeface="Times New Roman" panose="02020603050405020304" pitchFamily="18" charset="0"/>
                <a:sym typeface="+mn-ea"/>
              </a:rPr>
              <a:t>《</a:t>
            </a:r>
            <a:r>
              <a:rPr lang="zh-CN" altLang="en-US" sz="2400" dirty="0">
                <a:solidFill>
                  <a:schemeClr val="bg1"/>
                </a:solidFill>
                <a:latin typeface="微软雅黑" pitchFamily="34" charset="-122"/>
                <a:ea typeface="微软雅黑" pitchFamily="34" charset="-122"/>
                <a:cs typeface="Times New Roman" panose="02020603050405020304" pitchFamily="18" charset="0"/>
                <a:sym typeface="+mn-ea"/>
              </a:rPr>
              <a:t>小马过河</a:t>
            </a:r>
            <a:r>
              <a:rPr lang="en-US" altLang="zh-CN" sz="2400" dirty="0">
                <a:solidFill>
                  <a:schemeClr val="bg1"/>
                </a:solidFill>
                <a:latin typeface="微软雅黑" pitchFamily="34" charset="-122"/>
                <a:ea typeface="微软雅黑" pitchFamily="34" charset="-122"/>
                <a:cs typeface="Times New Roman" panose="02020603050405020304" pitchFamily="18" charset="0"/>
                <a:sym typeface="+mn-ea"/>
              </a:rPr>
              <a:t>》”</a:t>
            </a:r>
            <a:r>
              <a:rPr lang="zh-CN" altLang="en-US" sz="2400" dirty="0">
                <a:solidFill>
                  <a:schemeClr val="bg1"/>
                </a:solidFill>
                <a:latin typeface="微软雅黑" pitchFamily="34" charset="-122"/>
                <a:ea typeface="宋体" charset="0"/>
                <a:cs typeface="Times New Roman" panose="02020603050405020304" pitchFamily="18" charset="0"/>
                <a:sym typeface="+mn-ea"/>
              </a:rPr>
              <a:t>。</a:t>
            </a:r>
            <a:endParaRPr lang="zh-CN" altLang="en-US" sz="2400" dirty="0">
              <a:solidFill>
                <a:schemeClr val="bg1"/>
              </a:solidFill>
              <a:latin typeface="微软雅黑" pitchFamily="34" charset="-122"/>
              <a:ea typeface="宋体" charset="0"/>
              <a:cs typeface="Times New Roman" panose="02020603050405020304" pitchFamily="18" charset="0"/>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97112" y="2780870"/>
            <a:ext cx="10618222" cy="3286768"/>
            <a:chOff x="1146" y="3210"/>
            <a:chExt cx="16722" cy="5176"/>
          </a:xfrm>
        </p:grpSpPr>
        <p:sp>
          <p:nvSpPr>
            <p:cNvPr id="3" name="矩形 2"/>
            <p:cNvSpPr/>
            <p:nvPr/>
          </p:nvSpPr>
          <p:spPr>
            <a:xfrm>
              <a:off x="2428" y="4404"/>
              <a:ext cx="15088" cy="1743"/>
            </a:xfrm>
            <a:prstGeom prst="rect">
              <a:avLst/>
            </a:prstGeom>
          </p:spPr>
          <p:txBody>
            <a:bodyPr wrap="square">
              <a:spAutoFit/>
            </a:bodyPr>
            <a:lstStyle/>
            <a:p>
              <a:pPr>
                <a:lnSpc>
                  <a:spcPct val="150000"/>
                </a:lnSpc>
              </a:pPr>
              <a:r>
                <a:rPr lang="zh-CN" altLang="en-US" sz="2200" dirty="0">
                  <a:solidFill>
                    <a:schemeClr val="accent2">
                      <a:lumMod val="75000"/>
                    </a:schemeClr>
                  </a:solidFill>
                  <a:latin typeface="微软雅黑" pitchFamily="34" charset="-122"/>
                  <a:ea typeface="微软雅黑" pitchFamily="34" charset="-122"/>
                  <a:cs typeface="Times New Roman" panose="02020603050405020304" pitchFamily="18" charset="0"/>
                </a:rPr>
                <a:t>让幼儿在尝试分别将沙和白糖与水搅和在一起后，能准确地讲述沙和白糖产生的变化。</a:t>
              </a:r>
              <a:endParaRPr lang="zh-CN" altLang="en-US" sz="2200" dirty="0">
                <a:solidFill>
                  <a:schemeClr val="accent2">
                    <a:lumMod val="75000"/>
                  </a:schemeClr>
                </a:solidFill>
                <a:latin typeface="微软雅黑" pitchFamily="34" charset="-122"/>
                <a:ea typeface="微软雅黑" pitchFamily="34" charset="-122"/>
                <a:cs typeface="Times New Roman" panose="02020603050405020304" pitchFamily="18" charset="0"/>
              </a:endParaRPr>
            </a:p>
          </p:txBody>
        </p:sp>
        <p:sp>
          <p:nvSpPr>
            <p:cNvPr id="4" name="矩形 3"/>
            <p:cNvSpPr/>
            <p:nvPr/>
          </p:nvSpPr>
          <p:spPr>
            <a:xfrm>
              <a:off x="1146" y="3755"/>
              <a:ext cx="1260" cy="727"/>
            </a:xfrm>
            <a:prstGeom prst="rect">
              <a:avLst/>
            </a:prstGeom>
          </p:spPr>
          <p:txBody>
            <a:bodyPr wrap="none">
              <a:spAutoFit/>
            </a:bodyPr>
            <a:lstStyle/>
            <a:p>
              <a:r>
                <a:rPr lang="zh-CN" altLang="zh-CN" sz="2400" dirty="0">
                  <a:solidFill>
                    <a:srgbClr val="7E4183"/>
                  </a:solidFill>
                  <a:latin typeface="黑体" panose="02010609060101010101" pitchFamily="49" charset="-122"/>
                  <a:ea typeface="黑体" panose="02010609060101010101" pitchFamily="49" charset="-122"/>
                  <a:cs typeface="Times New Roman" panose="02020603050405020304" pitchFamily="18" charset="0"/>
                </a:rPr>
                <a:t>主体</a:t>
              </a:r>
              <a:endParaRPr lang="zh-CN" altLang="en-US" sz="2400" dirty="0">
                <a:solidFill>
                  <a:srgbClr val="7E4183"/>
                </a:solidFill>
                <a:latin typeface="黑体" panose="02010609060101010101" pitchFamily="49" charset="-122"/>
                <a:ea typeface="黑体" panose="02010609060101010101" pitchFamily="49" charset="-122"/>
              </a:endParaRPr>
            </a:p>
          </p:txBody>
        </p:sp>
        <p:sp>
          <p:nvSpPr>
            <p:cNvPr id="5" name="矩形 4"/>
            <p:cNvSpPr/>
            <p:nvPr/>
          </p:nvSpPr>
          <p:spPr>
            <a:xfrm>
              <a:off x="15638" y="3210"/>
              <a:ext cx="2230" cy="727"/>
            </a:xfrm>
            <a:prstGeom prst="rect">
              <a:avLst/>
            </a:prstGeom>
          </p:spPr>
          <p:txBody>
            <a:bodyPr wrap="none">
              <a:spAutoFit/>
            </a:bodyPr>
            <a:lstStyle/>
            <a:p>
              <a:r>
                <a:rPr lang="zh-CN" altLang="zh-CN" sz="2400" dirty="0">
                  <a:solidFill>
                    <a:srgbClr val="7E4183"/>
                  </a:solidFill>
                  <a:latin typeface="黑体" panose="02010609060101010101" pitchFamily="49" charset="-122"/>
                  <a:ea typeface="黑体" panose="02010609060101010101" pitchFamily="49" charset="-122"/>
                  <a:cs typeface="Times New Roman" panose="02020603050405020304" pitchFamily="18" charset="0"/>
                </a:rPr>
                <a:t>行为动词</a:t>
              </a:r>
              <a:endParaRPr lang="zh-CN" altLang="en-US" sz="2400" dirty="0">
                <a:solidFill>
                  <a:srgbClr val="7E4183"/>
                </a:solidFill>
                <a:latin typeface="黑体" panose="02010609060101010101" pitchFamily="49" charset="-122"/>
                <a:ea typeface="黑体" panose="02010609060101010101" pitchFamily="49" charset="-122"/>
                <a:cs typeface="Times New Roman" panose="02020603050405020304" pitchFamily="18" charset="0"/>
              </a:endParaRPr>
            </a:p>
          </p:txBody>
        </p:sp>
        <p:sp>
          <p:nvSpPr>
            <p:cNvPr id="6" name="矩形 5"/>
            <p:cNvSpPr/>
            <p:nvPr/>
          </p:nvSpPr>
          <p:spPr>
            <a:xfrm>
              <a:off x="11588" y="7659"/>
              <a:ext cx="4653" cy="727"/>
            </a:xfrm>
            <a:prstGeom prst="rect">
              <a:avLst/>
            </a:prstGeom>
          </p:spPr>
          <p:txBody>
            <a:bodyPr wrap="none">
              <a:spAutoFit/>
            </a:bodyPr>
            <a:lstStyle/>
            <a:p>
              <a:r>
                <a:rPr lang="zh-CN" altLang="zh-CN" sz="2400" dirty="0">
                  <a:solidFill>
                    <a:srgbClr val="7E4183"/>
                  </a:solidFill>
                  <a:latin typeface="黑体" panose="02010609060101010101" pitchFamily="49" charset="-122"/>
                  <a:ea typeface="黑体" panose="02010609060101010101" pitchFamily="49" charset="-122"/>
                  <a:cs typeface="Times New Roman" panose="02020603050405020304" pitchFamily="18" charset="0"/>
                </a:rPr>
                <a:t>行为预期的达成程度</a:t>
              </a:r>
              <a:endParaRPr lang="zh-CN" altLang="en-US" sz="2400" dirty="0">
                <a:solidFill>
                  <a:srgbClr val="7E4183"/>
                </a:solidFill>
                <a:latin typeface="黑体" panose="02010609060101010101" pitchFamily="49" charset="-122"/>
                <a:ea typeface="黑体" panose="02010609060101010101" pitchFamily="49" charset="-122"/>
                <a:cs typeface="Times New Roman" panose="02020603050405020304" pitchFamily="18" charset="0"/>
              </a:endParaRPr>
            </a:p>
          </p:txBody>
        </p:sp>
        <p:sp>
          <p:nvSpPr>
            <p:cNvPr id="7" name="矩形 6"/>
            <p:cNvSpPr/>
            <p:nvPr/>
          </p:nvSpPr>
          <p:spPr>
            <a:xfrm>
              <a:off x="6610" y="7557"/>
              <a:ext cx="2230" cy="727"/>
            </a:xfrm>
            <a:prstGeom prst="rect">
              <a:avLst/>
            </a:prstGeom>
          </p:spPr>
          <p:txBody>
            <a:bodyPr wrap="none">
              <a:spAutoFit/>
            </a:bodyPr>
            <a:lstStyle/>
            <a:p>
              <a:r>
                <a:rPr lang="zh-CN" altLang="zh-CN" sz="2400" dirty="0">
                  <a:solidFill>
                    <a:srgbClr val="7E4183"/>
                  </a:solidFill>
                  <a:latin typeface="黑体" panose="02010609060101010101" pitchFamily="49" charset="-122"/>
                  <a:ea typeface="黑体" panose="02010609060101010101" pitchFamily="49" charset="-122"/>
                  <a:cs typeface="Times New Roman" panose="02020603050405020304" pitchFamily="18" charset="0"/>
                </a:rPr>
                <a:t>行为条件</a:t>
              </a:r>
              <a:endParaRPr lang="zh-CN" altLang="en-US" sz="2400" dirty="0">
                <a:solidFill>
                  <a:srgbClr val="7E4183"/>
                </a:solidFill>
                <a:latin typeface="黑体" panose="02010609060101010101" pitchFamily="49" charset="-122"/>
                <a:ea typeface="黑体" panose="02010609060101010101" pitchFamily="49" charset="-122"/>
                <a:cs typeface="Times New Roman" panose="02020603050405020304" pitchFamily="18" charset="0"/>
              </a:endParaRPr>
            </a:p>
          </p:txBody>
        </p:sp>
        <p:cxnSp>
          <p:nvCxnSpPr>
            <p:cNvPr id="11" name="直接连接符 10"/>
            <p:cNvCxnSpPr/>
            <p:nvPr/>
          </p:nvCxnSpPr>
          <p:spPr>
            <a:xfrm>
              <a:off x="2958" y="5254"/>
              <a:ext cx="973"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4" name="直接连接符 13"/>
            <p:cNvCxnSpPr>
              <a:endCxn id="4" idx="3"/>
            </p:cNvCxnSpPr>
            <p:nvPr/>
          </p:nvCxnSpPr>
          <p:spPr>
            <a:xfrm flipH="1" flipV="1">
              <a:off x="2406" y="4119"/>
              <a:ext cx="708" cy="341"/>
            </a:xfrm>
            <a:prstGeom prst="line">
              <a:avLst/>
            </a:prstGeom>
            <a:ln w="19050">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4076" y="5254"/>
              <a:ext cx="973"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14562" y="3937"/>
              <a:ext cx="1076" cy="522"/>
            </a:xfrm>
            <a:prstGeom prst="line">
              <a:avLst/>
            </a:prstGeom>
            <a:ln w="19050">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4307" y="5254"/>
              <a:ext cx="7544"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2" name="直接连接符 21"/>
            <p:cNvCxnSpPr>
              <a:endCxn id="7" idx="0"/>
            </p:cNvCxnSpPr>
            <p:nvPr/>
          </p:nvCxnSpPr>
          <p:spPr>
            <a:xfrm flipH="1">
              <a:off x="7725" y="5479"/>
              <a:ext cx="708" cy="2078"/>
            </a:xfrm>
            <a:prstGeom prst="line">
              <a:avLst/>
            </a:prstGeom>
            <a:ln w="19050">
              <a:headEnd type="oval"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2338" y="5407"/>
              <a:ext cx="4825"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2557" y="6062"/>
              <a:ext cx="1750"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13915" y="5606"/>
              <a:ext cx="596" cy="1951"/>
            </a:xfrm>
            <a:prstGeom prst="line">
              <a:avLst/>
            </a:prstGeom>
            <a:ln w="19050">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0242" name="标题 1"/>
          <p:cNvSpPr>
            <a:spLocks noGrp="1"/>
          </p:cNvSpPr>
          <p:nvPr>
            <p:ph type="title"/>
          </p:nvPr>
        </p:nvSpPr>
        <p:spPr>
          <a:xfrm>
            <a:off x="956310" y="959485"/>
            <a:ext cx="9248775" cy="958850"/>
          </a:xfrm>
        </p:spPr>
        <p:txBody>
          <a:bodyPr vert="horz" wrap="square" lIns="91440" tIns="45720" rIns="91440" bIns="45720" anchor="ctr" anchorCtr="0">
            <a:noAutofit/>
          </a:bodyPr>
          <a:p>
            <a:pPr defTabSz="914400">
              <a:buNone/>
            </a:pPr>
            <a:r>
              <a:rPr lang="zh-CN" altLang="en-US" sz="3200" b="1" dirty="0">
                <a:solidFill>
                  <a:schemeClr val="accent1">
                    <a:lumMod val="50000"/>
                  </a:schemeClr>
                </a:solidFill>
                <a:cs typeface="黑体" charset="0"/>
                <a:sym typeface="+mn-ea"/>
              </a:rPr>
              <a:t>（一） 高结构幼儿园教育活动目标的设置</a:t>
            </a:r>
            <a:endParaRPr lang="zh-CN" altLang="en-US" sz="3200" b="1" kern="1200" dirty="0">
              <a:solidFill>
                <a:schemeClr val="accent1">
                  <a:lumMod val="50000"/>
                </a:schemeClr>
              </a:solidFill>
              <a:cs typeface="黑体" charset="0"/>
              <a:sym typeface="+mn-ea"/>
            </a:endParaRPr>
          </a:p>
        </p:txBody>
      </p:sp>
      <p:sp>
        <p:nvSpPr>
          <p:cNvPr id="8194" name="标题 1"/>
          <p:cNvSpPr>
            <a:spLocks noGrp="1"/>
          </p:cNvSpPr>
          <p:nvPr/>
        </p:nvSpPr>
        <p:spPr>
          <a:xfrm>
            <a:off x="875665" y="108585"/>
            <a:ext cx="10515600" cy="960755"/>
          </a:xfrm>
          <a:prstGeom prst="rect">
            <a:avLst/>
          </a:prstGeom>
          <a:noFill/>
          <a:ln w="9525">
            <a:noFill/>
          </a:ln>
        </p:spPr>
        <p:txBody>
          <a:bodyPr vert="horz" wrap="square" lIns="91440" tIns="45720" rIns="91440" bIns="45720" anchor="ctr" anchorCtr="0">
            <a:normAutofit/>
          </a:bodyPr>
          <a:lstStyle>
            <a:lvl1pPr algn="l" defTabSz="914400" rtl="0" eaLnBrk="1" latinLnBrk="0" hangingPunct="1">
              <a:lnSpc>
                <a:spcPct val="90000"/>
              </a:lnSpc>
              <a:spcBef>
                <a:spcPct val="0"/>
              </a:spcBef>
              <a:buNone/>
              <a:defRPr sz="3200" kern="1200">
                <a:solidFill>
                  <a:schemeClr val="tx1"/>
                </a:solidFill>
                <a:latin typeface="黑体" charset="0"/>
                <a:ea typeface="黑体" charset="0"/>
                <a:cs typeface="+mj-cs"/>
              </a:defRPr>
            </a:lvl1pPr>
          </a:lstStyle>
          <a:p>
            <a:pPr defTabSz="914400">
              <a:buNone/>
            </a:pPr>
            <a:r>
              <a:rPr lang="zh-CN" altLang="en-US" kern="1200" dirty="0">
                <a:solidFill>
                  <a:schemeClr val="accent1">
                    <a:lumMod val="50000"/>
                  </a:schemeClr>
                </a:solidFill>
                <a:cs typeface="黑体" charset="0"/>
              </a:rPr>
              <a:t>一、 游戏与幼儿园课程中的游戏</a:t>
            </a:r>
            <a:endParaRPr lang="zh-CN" altLang="en-US" kern="1200" dirty="0">
              <a:solidFill>
                <a:schemeClr val="accent1">
                  <a:lumMod val="50000"/>
                </a:schemeClr>
              </a:solidFill>
              <a:cs typeface="黑体" charset="0"/>
            </a:endParaRPr>
          </a:p>
        </p:txBody>
      </p:sp>
      <p:sp>
        <p:nvSpPr>
          <p:cNvPr id="10" name="文本框 9"/>
          <p:cNvSpPr txBox="1"/>
          <p:nvPr/>
        </p:nvSpPr>
        <p:spPr>
          <a:xfrm>
            <a:off x="1671320" y="1991360"/>
            <a:ext cx="8981440" cy="645160"/>
          </a:xfrm>
          <a:prstGeom prst="rect">
            <a:avLst/>
          </a:prstGeom>
          <a:noFill/>
        </p:spPr>
        <p:txBody>
          <a:bodyPr wrap="square" rtlCol="0" anchor="t">
            <a:spAutoFit/>
          </a:bodyPr>
          <a:p>
            <a:pPr>
              <a:lnSpc>
                <a:spcPct val="150000"/>
              </a:lnSpc>
            </a:pPr>
            <a:r>
              <a:rPr lang="zh-CN" altLang="en-US"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以幼儿某一科学教育活动为例，该教育活动的目标之一表述如下</a:t>
            </a:r>
            <a:r>
              <a:rPr lang="en-US" altLang="zh-CN"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rPr>
              <a:t>:</a:t>
            </a:r>
            <a:endParaRPr lang="en-US" altLang="zh-CN" sz="2400" dirty="0">
              <a:solidFill>
                <a:schemeClr val="bg2">
                  <a:lumMod val="25000"/>
                </a:schemeClr>
              </a:solidFill>
              <a:latin typeface="微软雅黑" pitchFamily="34" charset="-122"/>
              <a:ea typeface="微软雅黑" pitchFamily="34" charset="-122"/>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0.xml><?xml version="1.0" encoding="utf-8"?>
<p:tagLst xmlns:p="http://schemas.openxmlformats.org/presentationml/2006/main">
  <p:tag name="KSO_WM_SPECIAL_SOURCE" val="bdnull"/>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1454_3*m_h_i*1_3_1"/>
  <p:tag name="KSO_WM_TEMPLATE_CATEGORY" val="diagram"/>
  <p:tag name="KSO_WM_TEMPLATE_INDEX" val="20201454"/>
  <p:tag name="KSO_WM_UNIT_LAYERLEVEL" val="1_1_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01454_3*m_h_i*1_3_2"/>
  <p:tag name="KSO_WM_TEMPLATE_CATEGORY" val="diagram"/>
  <p:tag name="KSO_WM_TEMPLATE_INDEX" val="20201454"/>
  <p:tag name="KSO_WM_UNIT_LAYERLEVEL" val="1_1_1"/>
  <p:tag name="KSO_WM_TAG_VERSION" val="1.0"/>
  <p:tag name="KSO_WM_BEAUTIFY_FLAG" val="#wm#"/>
  <p:tag name="KSO_WM_UNIT_FILL_FORE_SCHEMECOLOR_INDEX" val="14"/>
  <p:tag name="KSO_WM_UNI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01454_3*m_h_i*1_3_3"/>
  <p:tag name="KSO_WM_TEMPLATE_CATEGORY" val="diagram"/>
  <p:tag name="KSO_WM_TEMPLATE_INDEX" val="20201454"/>
  <p:tag name="KSO_WM_UNIT_LAYERLEVEL" val="1_1_1"/>
  <p:tag name="KSO_WM_TAG_VERSION" val="1.0"/>
  <p:tag name="KSO_WM_BEAUTIFY_FLAG" val="#wm#"/>
  <p:tag name="KSO_WM_UNIT_FILL_FORE_SCHEMECOLOR_INDEX" val="5"/>
  <p:tag name="KSO_WM_UNI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201454_3*m_h_i*1_3_4"/>
  <p:tag name="KSO_WM_TEMPLATE_CATEGORY" val="diagram"/>
  <p:tag name="KSO_WM_TEMPLATE_INDEX" val="20201454"/>
  <p:tag name="KSO_WM_UNIT_LAYERLEVEL" val="1_1_1"/>
  <p:tag name="KSO_WM_TAG_VERSION" val="1.0"/>
  <p:tag name="KSO_WM_BEAUTIFY_FLAG" val="#wm#"/>
  <p:tag name="KSO_WM_UNIT_LINE_FORE_SCHEMECOLOR_INDEX" val="5"/>
  <p:tag name="KSO_WM_UNIT_LINE_FILL_TYPE"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1454_3*m_h_i*1_2_1"/>
  <p:tag name="KSO_WM_TEMPLATE_CATEGORY" val="diagram"/>
  <p:tag name="KSO_WM_TEMPLATE_INDEX" val="20201454"/>
  <p:tag name="KSO_WM_UNIT_LAYERLEVEL" val="1_1_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01454_3*m_h_i*1_2_2"/>
  <p:tag name="KSO_WM_TEMPLATE_CATEGORY" val="diagram"/>
  <p:tag name="KSO_WM_TEMPLATE_INDEX" val="20201454"/>
  <p:tag name="KSO_WM_UNIT_LAYERLEVEL" val="1_1_1"/>
  <p:tag name="KSO_WM_TAG_VERSION" val="1.0"/>
  <p:tag name="KSO_WM_BEAUTIFY_FLAG" val="#wm#"/>
  <p:tag name="KSO_WM_UNIT_FILL_FORE_SCHEMECOLOR_INDEX" val="14"/>
  <p:tag name="KSO_WM_UNI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01454_3*m_h_i*1_2_3"/>
  <p:tag name="KSO_WM_TEMPLATE_CATEGORY" val="diagram"/>
  <p:tag name="KSO_WM_TEMPLATE_INDEX" val="20201454"/>
  <p:tag name="KSO_WM_UNIT_LAYERLEVEL" val="1_1_1"/>
  <p:tag name="KSO_WM_TAG_VERSION" val="1.0"/>
  <p:tag name="KSO_WM_BEAUTIFY_FLAG" val="#wm#"/>
  <p:tag name="KSO_WM_UNIT_FILL_FORE_SCHEMECOLOR_INDEX" val="5"/>
  <p:tag name="KSO_WM_UNI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201454_3*m_h_i*1_2_4"/>
  <p:tag name="KSO_WM_TEMPLATE_CATEGORY" val="diagram"/>
  <p:tag name="KSO_WM_TEMPLATE_INDEX" val="20201454"/>
  <p:tag name="KSO_WM_UNIT_LAYERLEVEL" val="1_1_1"/>
  <p:tag name="KSO_WM_TAG_VERSION" val="1.0"/>
  <p:tag name="KSO_WM_BEAUTIFY_FLAG" val="#wm#"/>
  <p:tag name="KSO_WM_UNIT_LINE_FORE_SCHEMECOLOR_INDEX" val="5"/>
  <p:tag name="KSO_WM_UNIT_LINE_FILL_TYPE"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1454_3*m_h_i*1_4_1"/>
  <p:tag name="KSO_WM_TEMPLATE_CATEGORY" val="diagram"/>
  <p:tag name="KSO_WM_TEMPLATE_INDEX" val="20201454"/>
  <p:tag name="KSO_WM_UNIT_LAYERLEVEL" val="1_1_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01454_3*m_h_i*1_4_2"/>
  <p:tag name="KSO_WM_TEMPLATE_CATEGORY" val="diagram"/>
  <p:tag name="KSO_WM_TEMPLATE_INDEX" val="20201454"/>
  <p:tag name="KSO_WM_UNIT_LAYERLEVEL" val="1_1_1"/>
  <p:tag name="KSO_WM_TAG_VERSION" val="1.0"/>
  <p:tag name="KSO_WM_BEAUTIFY_FLAG" val="#wm#"/>
  <p:tag name="KSO_WM_UNIT_FILL_FORE_SCHEMECOLOR_INDEX" val="14"/>
  <p:tag name="KSO_WM_UNIT_FILL_TYPE" val="1"/>
</p:tagLst>
</file>

<file path=ppt/tags/tag11.xml><?xml version="1.0" encoding="utf-8"?>
<p:tagLst xmlns:p="http://schemas.openxmlformats.org/presentationml/2006/main">
  <p:tag name="KSO_WM_TEMPLATE_CATEGORY" val="diagram"/>
  <p:tag name="KSO_WM_TEMPLATE_INDEX" val="20170255"/>
  <p:tag name="KSO_WM_UNIT_TYPE" val="n_h_f"/>
  <p:tag name="KSO_WM_UNIT_INDEX" val="1_2_2"/>
  <p:tag name="KSO_WM_UNIT_ID" val="diagram20170255_2*n_h_f*1_2_2"/>
  <p:tag name="KSO_WM_UNIT_LAYERLEVEL" val="1_1_1"/>
  <p:tag name="KSO_WM_UNIT_VALUE" val="25"/>
  <p:tag name="KSO_WM_UNIT_HIGHLIGHT" val="0"/>
  <p:tag name="KSO_WM_UNIT_COMPATIBLE" val="0"/>
  <p:tag name="KSO_WM_UNIT_CLEAR" val="0"/>
  <p:tag name="KSO_WM_BEAUTIFY_FLAG" val="#wm#"/>
  <p:tag name="KSO_WM_TAG_VERSION" val="1.0"/>
  <p:tag name="KSO_WM_DIAGRAM_GROUP_CODE" val="n1-1"/>
  <p:tag name="KSO_WM_UNIT_PRESET_TEXT" val="Text"/>
  <p:tag name="KSO_WM_UNIT_FILL_FORE_SCHEMECOLOR_INDEX_BRIGHTNESS" val="0"/>
  <p:tag name="KSO_WM_UNIT_FILL_FORE_SCHEMECOLOR_INDEX" val="6"/>
  <p:tag name="KSO_WM_UNIT_FILL_TYPE" val="1"/>
  <p:tag name="KSO_WM_UNIT_LINE_FORE_SCHEMECOLOR_INDEX_BRIGHTNESS" val="0"/>
  <p:tag name="KSO_WM_UNIT_LINE_FORE_SCHEMECOLOR_INDEX" val="2"/>
  <p:tag name="KSO_WM_UNIT_LINE_FILL_TYPE" val="2"/>
  <p:tag name="KSO_WM_UNIT_TEXT_FILL_FORE_SCHEMECOLOR_INDEX_BRIGHTNESS" val="0"/>
  <p:tag name="KSO_WM_UNIT_TEXT_FILL_FORE_SCHEMECOLOR_INDEX" val="16"/>
  <p:tag name="KSO_WM_UNIT_TEXT_FILL_TYPE" val="1"/>
  <p:tag name="KSO_WM_UNIT_USESOURCEFORMAT_APPLY"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01454_3*m_h_i*1_4_3"/>
  <p:tag name="KSO_WM_TEMPLATE_CATEGORY" val="diagram"/>
  <p:tag name="KSO_WM_TEMPLATE_INDEX" val="20201454"/>
  <p:tag name="KSO_WM_UNIT_LAYERLEVEL" val="1_1_1"/>
  <p:tag name="KSO_WM_TAG_VERSION" val="1.0"/>
  <p:tag name="KSO_WM_BEAUTIFY_FLAG" val="#wm#"/>
  <p:tag name="KSO_WM_UNIT_FILL_FORE_SCHEMECOLOR_INDEX" val="5"/>
  <p:tag name="KSO_WM_UNIT_FILL_TYPE"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201454_3*m_h_i*1_4_4"/>
  <p:tag name="KSO_WM_TEMPLATE_CATEGORY" val="diagram"/>
  <p:tag name="KSO_WM_TEMPLATE_INDEX" val="20201454"/>
  <p:tag name="KSO_WM_UNIT_LAYERLEVEL" val="1_1_1"/>
  <p:tag name="KSO_WM_TAG_VERSION" val="1.0"/>
  <p:tag name="KSO_WM_BEAUTIFY_FLAG" val="#wm#"/>
  <p:tag name="KSO_WM_UNIT_LINE_FORE_SCHEMECOLOR_INDEX" val="5"/>
  <p:tag name="KSO_WM_UNIT_LINE_FILL_TYPE"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5"/>
  <p:tag name="KSO_WM_UNIT_ID" val="diagram20201454_3*m_h_i*1_1_5"/>
  <p:tag name="KSO_WM_TEMPLATE_CATEGORY" val="diagram"/>
  <p:tag name="KSO_WM_TEMPLATE_INDEX" val="20201454"/>
  <p:tag name="KSO_WM_UNIT_LAYERLEVEL" val="1_1_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5"/>
  <p:tag name="KSO_WM_UNIT_ID" val="diagram20201454_3*m_h_i*1_3_5"/>
  <p:tag name="KSO_WM_TEMPLATE_CATEGORY" val="diagram"/>
  <p:tag name="KSO_WM_TEMPLATE_INDEX" val="20201454"/>
  <p:tag name="KSO_WM_UNIT_LAYERLEVEL" val="1_1_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5"/>
  <p:tag name="KSO_WM_UNIT_ID" val="diagram20201454_3*m_h_i*1_2_5"/>
  <p:tag name="KSO_WM_TEMPLATE_CATEGORY" val="diagram"/>
  <p:tag name="KSO_WM_TEMPLATE_INDEX" val="20201454"/>
  <p:tag name="KSO_WM_UNIT_LAYERLEVEL" val="1_1_1"/>
  <p:tag name="KSO_WM_TAG_VERSION" val="1.0"/>
  <p:tag name="KSO_WM_BEAUTIFY_FLAG" val="#wm#"/>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4_5"/>
  <p:tag name="KSO_WM_UNIT_ID" val="diagram20201454_3*m_h_i*1_4_5"/>
  <p:tag name="KSO_WM_TEMPLATE_CATEGORY" val="diagram"/>
  <p:tag name="KSO_WM_TEMPLATE_INDEX" val="20201454"/>
  <p:tag name="KSO_WM_UNIT_LAYERLEVEL" val="1_1_1"/>
  <p:tag name="KSO_WM_TAG_VERSION" val="1.0"/>
  <p:tag name="KSO_WM_BEAUTIFY_FLAG" val="#wm#"/>
</p:tagLst>
</file>

<file path=ppt/tags/tag116.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1454_3*m_h_a*1_1_1"/>
  <p:tag name="KSO_WM_TEMPLATE_CATEGORY" val="diagram"/>
  <p:tag name="KSO_WM_TEMPLATE_INDEX" val="20201454"/>
  <p:tag name="KSO_WM_UNIT_LAYERLEVEL" val="1_1_1"/>
  <p:tag name="KSO_WM_TAG_VERSION" val="1.0"/>
  <p:tag name="KSO_WM_BEAUTIFY_FLAG" val="#wm#"/>
</p:tagLst>
</file>

<file path=ppt/tags/tag117.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1454_3*m_h_a*1_2_1"/>
  <p:tag name="KSO_WM_TEMPLATE_CATEGORY" val="diagram"/>
  <p:tag name="KSO_WM_TEMPLATE_INDEX" val="20201454"/>
  <p:tag name="KSO_WM_UNIT_LAYERLEVEL" val="1_1_1"/>
  <p:tag name="KSO_WM_TAG_VERSION" val="1.0"/>
  <p:tag name="KSO_WM_BEAUTIFY_FLAG" val="#wm#"/>
</p:tagLst>
</file>

<file path=ppt/tags/tag118.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1454_3*m_h_a*1_3_1"/>
  <p:tag name="KSO_WM_TEMPLATE_CATEGORY" val="diagram"/>
  <p:tag name="KSO_WM_TEMPLATE_INDEX" val="20201454"/>
  <p:tag name="KSO_WM_UNIT_LAYERLEVEL" val="1_1_1"/>
  <p:tag name="KSO_WM_TAG_VERSION" val="1.0"/>
  <p:tag name="KSO_WM_BEAUTIFY_FLAG" val="#wm#"/>
</p:tagLst>
</file>

<file path=ppt/tags/tag119.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4"/>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1454_3*m_h_a*1_2_1"/>
  <p:tag name="KSO_WM_TEMPLATE_CATEGORY" val="diagram"/>
  <p:tag name="KSO_WM_TEMPLATE_INDEX" val="20201454"/>
  <p:tag name="KSO_WM_UNIT_LAYERLEVEL" val="1_1_1"/>
  <p:tag name="KSO_WM_TAG_VERSION" val="1.0"/>
  <p:tag name="KSO_WM_BEAUTIFY_FLAG" val="#wm#"/>
</p:tagLst>
</file>

<file path=ppt/tags/tag12.xml><?xml version="1.0" encoding="utf-8"?>
<p:tagLst xmlns:p="http://schemas.openxmlformats.org/presentationml/2006/main">
  <p:tag name="KSO_WM_TEMPLATE_CATEGORY" val="diagram"/>
  <p:tag name="KSO_WM_TEMPLATE_INDEX" val="20170255"/>
  <p:tag name="KSO_WM_UNIT_TYPE" val="n_h_f"/>
  <p:tag name="KSO_WM_UNIT_INDEX" val="1_1_4"/>
  <p:tag name="KSO_WM_UNIT_ID" val="diagram20170255_2*n_h_f*1_1_4"/>
  <p:tag name="KSO_WM_UNIT_LAYERLEVEL" val="1_1_1"/>
  <p:tag name="KSO_WM_UNIT_VALUE" val="16"/>
  <p:tag name="KSO_WM_UNIT_HIGHLIGHT" val="0"/>
  <p:tag name="KSO_WM_UNIT_COMPATIBLE" val="0"/>
  <p:tag name="KSO_WM_UNIT_CLEAR" val="0"/>
  <p:tag name="KSO_WM_BEAUTIFY_FLAG" val="#wm#"/>
  <p:tag name="KSO_WM_TAG_VERSION" val="1.0"/>
  <p:tag name="KSO_WM_DIAGRAM_GROUP_CODE" val="n1-1"/>
  <p:tag name="KSO_WM_UNIT_PRESET_TEXT" val="LOREM"/>
  <p:tag name="KSO_WM_UNIT_FILL_FORE_SCHEMECOLOR_INDEX_BRIGHTNESS" val="0"/>
  <p:tag name="KSO_WM_UNIT_FILL_FORE_SCHEMECOLOR_INDEX" val="5"/>
  <p:tag name="KSO_WM_UNIT_FILL_TYPE" val="1"/>
  <p:tag name="KSO_WM_UNIT_LINE_FORE_SCHEMECOLOR_INDEX_BRIGHTNESS" val="0"/>
  <p:tag name="KSO_WM_UNIT_LINE_FORE_SCHEMECOLOR_INDEX" val="2"/>
  <p:tag name="KSO_WM_UNIT_LINE_FILL_TYPE" val="2"/>
  <p:tag name="KSO_WM_UNIT_TEXT_FILL_FORE_SCHEMECOLOR_INDEX_BRIGHTNESS" val="0"/>
  <p:tag name="KSO_WM_UNIT_TEXT_FILL_FORE_SCHEMECOLOR_INDEX" val="16"/>
  <p:tag name="KSO_WM_UNIT_TEXT_FILL_TYPE" val="1"/>
  <p:tag name="KSO_WM_UNIT_USESOURCEFORMAT_APPLY" val="1"/>
</p:tagLst>
</file>

<file path=ppt/tags/tag120.xml><?xml version="1.0" encoding="utf-8"?>
<p:tagLst xmlns:p="http://schemas.openxmlformats.org/presentationml/2006/main">
  <p:tag name="ISPRING_PRESENTATION_TITLE" val="单身狗2"/>
</p:tagLst>
</file>

<file path=ppt/tags/tag13.xml><?xml version="1.0" encoding="utf-8"?>
<p:tagLst xmlns:p="http://schemas.openxmlformats.org/presentationml/2006/main">
  <p:tag name="KSO_WM_TEMPLATE_CATEGORY" val="diagram"/>
  <p:tag name="KSO_WM_TEMPLATE_INDEX" val="20170255"/>
  <p:tag name="KSO_WM_UNIT_TYPE" val="n_h_f"/>
  <p:tag name="KSO_WM_UNIT_INDEX" val="1_1_5"/>
  <p:tag name="KSO_WM_UNIT_ID" val="diagram20170255_2*n_h_f*1_1_5"/>
  <p:tag name="KSO_WM_UNIT_LAYERLEVEL" val="1_1_1"/>
  <p:tag name="KSO_WM_UNIT_VALUE" val="16"/>
  <p:tag name="KSO_WM_UNIT_HIGHLIGHT" val="0"/>
  <p:tag name="KSO_WM_UNIT_COMPATIBLE" val="0"/>
  <p:tag name="KSO_WM_UNIT_CLEAR" val="0"/>
  <p:tag name="KSO_WM_BEAUTIFY_FLAG" val="#wm#"/>
  <p:tag name="KSO_WM_TAG_VERSION" val="1.0"/>
  <p:tag name="KSO_WM_DIAGRAM_GROUP_CODE" val="n1-1"/>
  <p:tag name="KSO_WM_UNIT_PRESET_TEXT" val="LOREM"/>
  <p:tag name="KSO_WM_UNIT_FILL_FORE_SCHEMECOLOR_INDEX_BRIGHTNESS" val="0"/>
  <p:tag name="KSO_WM_UNIT_FILL_FORE_SCHEMECOLOR_INDEX" val="7"/>
  <p:tag name="KSO_WM_UNIT_FILL_TYPE" val="1"/>
  <p:tag name="KSO_WM_UNIT_LINE_FORE_SCHEMECOLOR_INDEX_BRIGHTNESS" val="0"/>
  <p:tag name="KSO_WM_UNIT_LINE_FORE_SCHEMECOLOR_INDEX" val="2"/>
  <p:tag name="KSO_WM_UNIT_LINE_FILL_TYPE" val="2"/>
  <p:tag name="KSO_WM_UNIT_TEXT_FILL_FORE_SCHEMECOLOR_INDEX_BRIGHTNESS" val="0"/>
  <p:tag name="KSO_WM_UNIT_TEXT_FILL_FORE_SCHEMECOLOR_INDEX" val="16"/>
  <p:tag name="KSO_WM_UNIT_TEXT_FILL_TYPE" val="1"/>
  <p:tag name="KSO_WM_UNIT_USESOURCEFORMAT_APPLY" val="1"/>
</p:tagLst>
</file>

<file path=ppt/tags/tag14.xml><?xml version="1.0" encoding="utf-8"?>
<p:tagLst xmlns:p="http://schemas.openxmlformats.org/presentationml/2006/main">
  <p:tag name="KSO_WM_TEMPLATE_CATEGORY" val="diagram"/>
  <p:tag name="KSO_WM_TEMPLATE_INDEX" val="20170255"/>
  <p:tag name="KSO_WM_UNIT_TYPE" val="n_h_f"/>
  <p:tag name="KSO_WM_UNIT_INDEX" val="1_1_6"/>
  <p:tag name="KSO_WM_UNIT_ID" val="diagram20170255_2*n_h_f*1_1_6"/>
  <p:tag name="KSO_WM_UNIT_LAYERLEVEL" val="1_1_1"/>
  <p:tag name="KSO_WM_UNIT_VALUE" val="16"/>
  <p:tag name="KSO_WM_UNIT_HIGHLIGHT" val="0"/>
  <p:tag name="KSO_WM_UNIT_COMPATIBLE" val="0"/>
  <p:tag name="KSO_WM_UNIT_CLEAR" val="0"/>
  <p:tag name="KSO_WM_BEAUTIFY_FLAG" val="#wm#"/>
  <p:tag name="KSO_WM_TAG_VERSION" val="1.0"/>
  <p:tag name="KSO_WM_DIAGRAM_GROUP_CODE" val="n1-1"/>
  <p:tag name="KSO_WM_UNIT_PRESET_TEXT" val="LOREM"/>
  <p:tag name="KSO_WM_UNIT_FILL_FORE_SCHEMECOLOR_INDEX_BRIGHTNESS" val="0"/>
  <p:tag name="KSO_WM_UNIT_FILL_FORE_SCHEMECOLOR_INDEX" val="5"/>
  <p:tag name="KSO_WM_UNIT_FILL_TYPE" val="1"/>
  <p:tag name="KSO_WM_UNIT_LINE_FORE_SCHEMECOLOR_INDEX_BRIGHTNESS" val="0"/>
  <p:tag name="KSO_WM_UNIT_LINE_FORE_SCHEMECOLOR_INDEX" val="2"/>
  <p:tag name="KSO_WM_UNIT_LINE_FILL_TYPE" val="2"/>
  <p:tag name="KSO_WM_UNIT_TEXT_FILL_FORE_SCHEMECOLOR_INDEX_BRIGHTNESS" val="0"/>
  <p:tag name="KSO_WM_UNIT_TEXT_FILL_FORE_SCHEMECOLOR_INDEX" val="16"/>
  <p:tag name="KSO_WM_UNIT_TEXT_FILL_TYPE" val="1"/>
  <p:tag name="KSO_WM_UNIT_USESOURCEFORMAT_APPLY" val="1"/>
</p:tagLst>
</file>

<file path=ppt/tags/tag15.xml><?xml version="1.0" encoding="utf-8"?>
<p:tagLst xmlns:p="http://schemas.openxmlformats.org/presentationml/2006/main">
  <p:tag name="KSO_WM_TEMPLATE_CATEGORY" val="diagram"/>
  <p:tag name="KSO_WM_TEMPLATE_INDEX" val="20170255"/>
  <p:tag name="KSO_WM_UNIT_TYPE" val="n_h_i"/>
  <p:tag name="KSO_WM_UNIT_INDEX" val="1_1_4"/>
  <p:tag name="KSO_WM_UNIT_ID" val="diagram20170255_2*n_h_i*1_1_4"/>
  <p:tag name="KSO_WM_UNIT_LAYERLEVEL" val="1_1_1"/>
  <p:tag name="KSO_WM_BEAUTIFY_FLAG" val="#wm#"/>
  <p:tag name="KSO_WM_TAG_VERSION" val="1.0"/>
  <p:tag name="KSO_WM_DIAGRAM_GROUP_CODE" val="n1-1"/>
  <p:tag name="KSO_WM_UNIT_LINE_FORE_SCHEMECOLOR_INDEX_BRIGHTNESS" val="0"/>
  <p:tag name="KSO_WM_UNIT_LINE_FORE_SCHEMECOLOR_INDEX" val="5"/>
  <p:tag name="KSO_WM_UNIT_LINE_FILL_TYPE" val="2"/>
  <p:tag name="KSO_WM_UNIT_USESOURCEFORMAT_APPLY" val="1"/>
</p:tagLst>
</file>

<file path=ppt/tags/tag16.xml><?xml version="1.0" encoding="utf-8"?>
<p:tagLst xmlns:p="http://schemas.openxmlformats.org/presentationml/2006/main">
  <p:tag name="KSO_WM_TEMPLATE_CATEGORY" val="diagram"/>
  <p:tag name="KSO_WM_TEMPLATE_INDEX" val="20170255"/>
  <p:tag name="KSO_WM_UNIT_TYPE" val="n_h_i"/>
  <p:tag name="KSO_WM_UNIT_INDEX" val="1_1_5"/>
  <p:tag name="KSO_WM_UNIT_ID" val="diagram20170255_2*n_h_i*1_1_5"/>
  <p:tag name="KSO_WM_UNIT_LAYERLEVEL" val="1_1_1"/>
  <p:tag name="KSO_WM_BEAUTIFY_FLAG" val="#wm#"/>
  <p:tag name="KSO_WM_TAG_VERSION" val="1.0"/>
  <p:tag name="KSO_WM_DIAGRAM_GROUP_CODE" val="n1-1"/>
  <p:tag name="KSO_WM_UNIT_LINE_FORE_SCHEMECOLOR_INDEX_BRIGHTNESS" val="0"/>
  <p:tag name="KSO_WM_UNIT_LINE_FORE_SCHEMECOLOR_INDEX" val="5"/>
  <p:tag name="KSO_WM_UNIT_LINE_FILL_TYPE" val="2"/>
  <p:tag name="KSO_WM_UNIT_USESOURCEFORMAT_APPLY" val="1"/>
</p:tagLst>
</file>

<file path=ppt/tags/tag17.xml><?xml version="1.0" encoding="utf-8"?>
<p:tagLst xmlns:p="http://schemas.openxmlformats.org/presentationml/2006/main">
  <p:tag name="KSO_WM_TEMPLATE_CATEGORY" val="diagram"/>
  <p:tag name="KSO_WM_TEMPLATE_INDEX" val="20170255"/>
  <p:tag name="KSO_WM_UNIT_TYPE" val="n_h_i"/>
  <p:tag name="KSO_WM_UNIT_INDEX" val="1_1_6"/>
  <p:tag name="KSO_WM_UNIT_ID" val="diagram20170255_2*n_h_i*1_1_6"/>
  <p:tag name="KSO_WM_UNIT_LAYERLEVEL" val="1_1_1"/>
  <p:tag name="KSO_WM_BEAUTIFY_FLAG" val="#wm#"/>
  <p:tag name="KSO_WM_TAG_VERSION" val="1.0"/>
  <p:tag name="KSO_WM_DIAGRAM_GROUP_CODE" val="n1-1"/>
  <p:tag name="KSO_WM_UNIT_LINE_FORE_SCHEMECOLOR_INDEX_BRIGHTNESS" val="0"/>
  <p:tag name="KSO_WM_UNIT_LINE_FORE_SCHEMECOLOR_INDEX" val="5"/>
  <p:tag name="KSO_WM_UNIT_LINE_FILL_TYPE" val="2"/>
  <p:tag name="KSO_WM_UNIT_USESOURCEFORMAT_APPLY" val="1"/>
</p:tagLst>
</file>

<file path=ppt/tags/tag18.xml><?xml version="1.0" encoding="utf-8"?>
<p:tagLst xmlns:p="http://schemas.openxmlformats.org/presentationml/2006/main">
  <p:tag name="KSO_WM_SPECIAL_SOURCE" val="bdnull"/>
  <p:tag name="KSO_WM_SLIDE_ITEM_CNT" val="4"/>
</p:tagLst>
</file>

<file path=ppt/tags/tag19.xml><?xml version="1.0" encoding="utf-8"?>
<p:tagLst xmlns:p="http://schemas.openxmlformats.org/presentationml/2006/main">
  <p:tag name="KSO_WM_SPECIAL_SOURCE" val="bdnull"/>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xml><?xml version="1.0" encoding="utf-8"?>
<p:tagLst xmlns:p="http://schemas.openxmlformats.org/presentationml/2006/main">
  <p:tag name="KSO_WM_SPECIAL_SOURCE" val="bdnull"/>
</p:tagLst>
</file>

<file path=ppt/tags/tag21.xml><?xml version="1.0" encoding="utf-8"?>
<p:tagLst xmlns:p="http://schemas.openxmlformats.org/presentationml/2006/main">
  <p:tag name="KSO_WM_TEMPLATE_CATEGORY" val="diagram"/>
  <p:tag name="KSO_WM_TEMPLATE_INDEX" val="20170255"/>
  <p:tag name="KSO_WM_UNIT_TYPE" val="n_h_f"/>
  <p:tag name="KSO_WM_UNIT_INDEX" val="1_2_2"/>
  <p:tag name="KSO_WM_UNIT_ID" val="diagram20170255_2*n_h_f*1_2_2"/>
  <p:tag name="KSO_WM_UNIT_LAYERLEVEL" val="1_1_1"/>
  <p:tag name="KSO_WM_UNIT_VALUE" val="25"/>
  <p:tag name="KSO_WM_UNIT_HIGHLIGHT" val="0"/>
  <p:tag name="KSO_WM_UNIT_COMPATIBLE" val="0"/>
  <p:tag name="KSO_WM_UNIT_CLEAR" val="0"/>
  <p:tag name="KSO_WM_BEAUTIFY_FLAG" val="#wm#"/>
  <p:tag name="KSO_WM_TAG_VERSION" val="1.0"/>
  <p:tag name="KSO_WM_DIAGRAM_GROUP_CODE" val="n1-1"/>
  <p:tag name="KSO_WM_UNIT_PRESET_TEXT" val="Text"/>
  <p:tag name="KSO_WM_UNIT_FILL_FORE_SCHEMECOLOR_INDEX_BRIGHTNESS" val="0"/>
  <p:tag name="KSO_WM_UNIT_FILL_FORE_SCHEMECOLOR_INDEX" val="6"/>
  <p:tag name="KSO_WM_UNIT_FILL_TYPE" val="1"/>
  <p:tag name="KSO_WM_UNIT_LINE_FORE_SCHEMECOLOR_INDEX_BRIGHTNESS" val="0"/>
  <p:tag name="KSO_WM_UNIT_LINE_FORE_SCHEMECOLOR_INDEX" val="2"/>
  <p:tag name="KSO_WM_UNIT_LINE_FILL_TYPE" val="2"/>
  <p:tag name="KSO_WM_UNIT_TEXT_FILL_FORE_SCHEMECOLOR_INDEX_BRIGHTNESS" val="0"/>
  <p:tag name="KSO_WM_UNIT_TEXT_FILL_FORE_SCHEMECOLOR_INDEX" val="16"/>
  <p:tag name="KSO_WM_UNIT_TEXT_FILL_TYPE" val="1"/>
  <p:tag name="KSO_WM_UNIT_USESOURCEFORMAT_APPLY" val="1"/>
</p:tagLst>
</file>

<file path=ppt/tags/tag22.xml><?xml version="1.0" encoding="utf-8"?>
<p:tagLst xmlns:p="http://schemas.openxmlformats.org/presentationml/2006/main">
  <p:tag name="KSO_WM_TEMPLATE_CATEGORY" val="diagram"/>
  <p:tag name="KSO_WM_TEMPLATE_INDEX" val="20170255"/>
  <p:tag name="KSO_WM_UNIT_TYPE" val="n_h_f"/>
  <p:tag name="KSO_WM_UNIT_INDEX" val="1_1_4"/>
  <p:tag name="KSO_WM_UNIT_ID" val="diagram20170255_2*n_h_f*1_1_4"/>
  <p:tag name="KSO_WM_UNIT_LAYERLEVEL" val="1_1_1"/>
  <p:tag name="KSO_WM_UNIT_VALUE" val="16"/>
  <p:tag name="KSO_WM_UNIT_HIGHLIGHT" val="0"/>
  <p:tag name="KSO_WM_UNIT_COMPATIBLE" val="0"/>
  <p:tag name="KSO_WM_UNIT_CLEAR" val="0"/>
  <p:tag name="KSO_WM_BEAUTIFY_FLAG" val="#wm#"/>
  <p:tag name="KSO_WM_TAG_VERSION" val="1.0"/>
  <p:tag name="KSO_WM_DIAGRAM_GROUP_CODE" val="n1-1"/>
  <p:tag name="KSO_WM_UNIT_PRESET_TEXT" val="LOREM"/>
  <p:tag name="KSO_WM_UNIT_FILL_FORE_SCHEMECOLOR_INDEX_BRIGHTNESS" val="0"/>
  <p:tag name="KSO_WM_UNIT_FILL_FORE_SCHEMECOLOR_INDEX" val="5"/>
  <p:tag name="KSO_WM_UNIT_FILL_TYPE" val="1"/>
  <p:tag name="KSO_WM_UNIT_LINE_FORE_SCHEMECOLOR_INDEX_BRIGHTNESS" val="0"/>
  <p:tag name="KSO_WM_UNIT_LINE_FORE_SCHEMECOLOR_INDEX" val="2"/>
  <p:tag name="KSO_WM_UNIT_LINE_FILL_TYPE" val="2"/>
  <p:tag name="KSO_WM_UNIT_TEXT_FILL_FORE_SCHEMECOLOR_INDEX_BRIGHTNESS" val="0"/>
  <p:tag name="KSO_WM_UNIT_TEXT_FILL_FORE_SCHEMECOLOR_INDEX" val="16"/>
  <p:tag name="KSO_WM_UNIT_TEXT_FILL_TYPE" val="1"/>
  <p:tag name="KSO_WM_UNIT_USESOURCEFORMAT_APPLY" val="1"/>
</p:tagLst>
</file>

<file path=ppt/tags/tag23.xml><?xml version="1.0" encoding="utf-8"?>
<p:tagLst xmlns:p="http://schemas.openxmlformats.org/presentationml/2006/main">
  <p:tag name="KSO_WM_TEMPLATE_CATEGORY" val="diagram"/>
  <p:tag name="KSO_WM_TEMPLATE_INDEX" val="20170255"/>
  <p:tag name="KSO_WM_UNIT_TYPE" val="n_h_f"/>
  <p:tag name="KSO_WM_UNIT_INDEX" val="1_1_5"/>
  <p:tag name="KSO_WM_UNIT_ID" val="diagram20170255_2*n_h_f*1_1_5"/>
  <p:tag name="KSO_WM_UNIT_LAYERLEVEL" val="1_1_1"/>
  <p:tag name="KSO_WM_UNIT_VALUE" val="16"/>
  <p:tag name="KSO_WM_UNIT_HIGHLIGHT" val="0"/>
  <p:tag name="KSO_WM_UNIT_COMPATIBLE" val="0"/>
  <p:tag name="KSO_WM_UNIT_CLEAR" val="0"/>
  <p:tag name="KSO_WM_BEAUTIFY_FLAG" val="#wm#"/>
  <p:tag name="KSO_WM_TAG_VERSION" val="1.0"/>
  <p:tag name="KSO_WM_DIAGRAM_GROUP_CODE" val="n1-1"/>
  <p:tag name="KSO_WM_UNIT_PRESET_TEXT" val="LOREM"/>
  <p:tag name="KSO_WM_UNIT_FILL_FORE_SCHEMECOLOR_INDEX_BRIGHTNESS" val="0"/>
  <p:tag name="KSO_WM_UNIT_FILL_FORE_SCHEMECOLOR_INDEX" val="7"/>
  <p:tag name="KSO_WM_UNIT_FILL_TYPE" val="1"/>
  <p:tag name="KSO_WM_UNIT_LINE_FORE_SCHEMECOLOR_INDEX_BRIGHTNESS" val="0"/>
  <p:tag name="KSO_WM_UNIT_LINE_FORE_SCHEMECOLOR_INDEX" val="2"/>
  <p:tag name="KSO_WM_UNIT_LINE_FILL_TYPE" val="2"/>
  <p:tag name="KSO_WM_UNIT_TEXT_FILL_FORE_SCHEMECOLOR_INDEX_BRIGHTNESS" val="0"/>
  <p:tag name="KSO_WM_UNIT_TEXT_FILL_FORE_SCHEMECOLOR_INDEX" val="16"/>
  <p:tag name="KSO_WM_UNIT_TEXT_FILL_TYPE" val="1"/>
  <p:tag name="KSO_WM_UNIT_USESOURCEFORMAT_APPLY" val="1"/>
</p:tagLst>
</file>

<file path=ppt/tags/tag24.xml><?xml version="1.0" encoding="utf-8"?>
<p:tagLst xmlns:p="http://schemas.openxmlformats.org/presentationml/2006/main">
  <p:tag name="KSO_WM_TEMPLATE_CATEGORY" val="diagram"/>
  <p:tag name="KSO_WM_TEMPLATE_INDEX" val="20170255"/>
  <p:tag name="KSO_WM_UNIT_TYPE" val="n_h_f"/>
  <p:tag name="KSO_WM_UNIT_INDEX" val="1_1_6"/>
  <p:tag name="KSO_WM_UNIT_ID" val="diagram20170255_2*n_h_f*1_1_6"/>
  <p:tag name="KSO_WM_UNIT_LAYERLEVEL" val="1_1_1"/>
  <p:tag name="KSO_WM_UNIT_VALUE" val="16"/>
  <p:tag name="KSO_WM_UNIT_HIGHLIGHT" val="0"/>
  <p:tag name="KSO_WM_UNIT_COMPATIBLE" val="0"/>
  <p:tag name="KSO_WM_UNIT_CLEAR" val="0"/>
  <p:tag name="KSO_WM_BEAUTIFY_FLAG" val="#wm#"/>
  <p:tag name="KSO_WM_TAG_VERSION" val="1.0"/>
  <p:tag name="KSO_WM_DIAGRAM_GROUP_CODE" val="n1-1"/>
  <p:tag name="KSO_WM_UNIT_PRESET_TEXT" val="LOREM"/>
  <p:tag name="KSO_WM_UNIT_FILL_FORE_SCHEMECOLOR_INDEX_BRIGHTNESS" val="0"/>
  <p:tag name="KSO_WM_UNIT_FILL_FORE_SCHEMECOLOR_INDEX" val="5"/>
  <p:tag name="KSO_WM_UNIT_FILL_TYPE" val="1"/>
  <p:tag name="KSO_WM_UNIT_LINE_FORE_SCHEMECOLOR_INDEX_BRIGHTNESS" val="0"/>
  <p:tag name="KSO_WM_UNIT_LINE_FORE_SCHEMECOLOR_INDEX" val="2"/>
  <p:tag name="KSO_WM_UNIT_LINE_FILL_TYPE" val="2"/>
  <p:tag name="KSO_WM_UNIT_TEXT_FILL_FORE_SCHEMECOLOR_INDEX_BRIGHTNESS" val="0"/>
  <p:tag name="KSO_WM_UNIT_TEXT_FILL_FORE_SCHEMECOLOR_INDEX" val="16"/>
  <p:tag name="KSO_WM_UNIT_TEXT_FILL_TYPE" val="1"/>
  <p:tag name="KSO_WM_UNIT_USESOURCEFORMAT_APPLY" val="1"/>
</p:tagLst>
</file>

<file path=ppt/tags/tag25.xml><?xml version="1.0" encoding="utf-8"?>
<p:tagLst xmlns:p="http://schemas.openxmlformats.org/presentationml/2006/main">
  <p:tag name="KSO_WM_TEMPLATE_CATEGORY" val="diagram"/>
  <p:tag name="KSO_WM_TEMPLATE_INDEX" val="20170255"/>
  <p:tag name="KSO_WM_UNIT_TYPE" val="n_h_i"/>
  <p:tag name="KSO_WM_UNIT_INDEX" val="1_1_4"/>
  <p:tag name="KSO_WM_UNIT_ID" val="diagram20170255_2*n_h_i*1_1_4"/>
  <p:tag name="KSO_WM_UNIT_LAYERLEVEL" val="1_1_1"/>
  <p:tag name="KSO_WM_BEAUTIFY_FLAG" val="#wm#"/>
  <p:tag name="KSO_WM_TAG_VERSION" val="1.0"/>
  <p:tag name="KSO_WM_DIAGRAM_GROUP_CODE" val="n1-1"/>
  <p:tag name="KSO_WM_UNIT_LINE_FORE_SCHEMECOLOR_INDEX_BRIGHTNESS" val="0"/>
  <p:tag name="KSO_WM_UNIT_LINE_FORE_SCHEMECOLOR_INDEX" val="5"/>
  <p:tag name="KSO_WM_UNIT_LINE_FILL_TYPE" val="2"/>
  <p:tag name="KSO_WM_UNIT_USESOURCEFORMAT_APPLY" val="1"/>
</p:tagLst>
</file>

<file path=ppt/tags/tag26.xml><?xml version="1.0" encoding="utf-8"?>
<p:tagLst xmlns:p="http://schemas.openxmlformats.org/presentationml/2006/main">
  <p:tag name="KSO_WM_TEMPLATE_CATEGORY" val="diagram"/>
  <p:tag name="KSO_WM_TEMPLATE_INDEX" val="20170255"/>
  <p:tag name="KSO_WM_UNIT_TYPE" val="n_h_i"/>
  <p:tag name="KSO_WM_UNIT_INDEX" val="1_1_5"/>
  <p:tag name="KSO_WM_UNIT_ID" val="diagram20170255_2*n_h_i*1_1_5"/>
  <p:tag name="KSO_WM_UNIT_LAYERLEVEL" val="1_1_1"/>
  <p:tag name="KSO_WM_BEAUTIFY_FLAG" val="#wm#"/>
  <p:tag name="KSO_WM_TAG_VERSION" val="1.0"/>
  <p:tag name="KSO_WM_DIAGRAM_GROUP_CODE" val="n1-1"/>
  <p:tag name="KSO_WM_UNIT_LINE_FORE_SCHEMECOLOR_INDEX_BRIGHTNESS" val="0"/>
  <p:tag name="KSO_WM_UNIT_LINE_FORE_SCHEMECOLOR_INDEX" val="5"/>
  <p:tag name="KSO_WM_UNIT_LINE_FILL_TYPE" val="2"/>
  <p:tag name="KSO_WM_UNIT_USESOURCEFORMAT_APPLY" val="1"/>
</p:tagLst>
</file>

<file path=ppt/tags/tag27.xml><?xml version="1.0" encoding="utf-8"?>
<p:tagLst xmlns:p="http://schemas.openxmlformats.org/presentationml/2006/main">
  <p:tag name="KSO_WM_TEMPLATE_CATEGORY" val="diagram"/>
  <p:tag name="KSO_WM_TEMPLATE_INDEX" val="20170255"/>
  <p:tag name="KSO_WM_UNIT_TYPE" val="n_h_i"/>
  <p:tag name="KSO_WM_UNIT_INDEX" val="1_1_6"/>
  <p:tag name="KSO_WM_UNIT_ID" val="diagram20170255_2*n_h_i*1_1_6"/>
  <p:tag name="KSO_WM_UNIT_LAYERLEVEL" val="1_1_1"/>
  <p:tag name="KSO_WM_BEAUTIFY_FLAG" val="#wm#"/>
  <p:tag name="KSO_WM_TAG_VERSION" val="1.0"/>
  <p:tag name="KSO_WM_DIAGRAM_GROUP_CODE" val="n1-1"/>
  <p:tag name="KSO_WM_UNIT_LINE_FORE_SCHEMECOLOR_INDEX_BRIGHTNESS" val="0"/>
  <p:tag name="KSO_WM_UNIT_LINE_FORE_SCHEMECOLOR_INDEX" val="5"/>
  <p:tag name="KSO_WM_UNIT_LINE_FILL_TYPE" val="2"/>
  <p:tag name="KSO_WM_UNIT_USESOURCEFORMAT_APPLY" val="1"/>
</p:tagLst>
</file>

<file path=ppt/tags/tag28.xml><?xml version="1.0" encoding="utf-8"?>
<p:tagLst xmlns:p="http://schemas.openxmlformats.org/presentationml/2006/main">
  <p:tag name="KSO_WM_SLIDE_ITEM_CNT" val="4"/>
</p:tagLst>
</file>

<file path=ppt/tags/tag29.xml><?xml version="1.0" encoding="utf-8"?>
<p:tagLst xmlns:p="http://schemas.openxmlformats.org/presentationml/2006/main">
  <p:tag name="KSO_WM_TEMPLATE_CATEGORY" val="diagram"/>
  <p:tag name="KSO_WM_TEMPLATE_INDEX" val="647"/>
  <p:tag name="KSO_WM_TAG_VERSION" val="1.0"/>
  <p:tag name="KSO_WM_BEAUTIFY_FLAG" val="#wm#"/>
  <p:tag name="KSO_WM_UNIT_TYPE" val="m_i"/>
  <p:tag name="KSO_WM_UNIT_INDEX" val="1_1"/>
  <p:tag name="KSO_WM_UNIT_ID" val="diagram647_2*m_i*1_1"/>
  <p:tag name="KSO_WM_UNIT_CLEAR" val="1"/>
  <p:tag name="KSO_WM_UNIT_LAYERLEVEL" val="1_1"/>
  <p:tag name="KSO_WM_DIAGRAM_GROUP_CODE" val="m1-1"/>
  <p:tag name="KSO_WM_UNIT_FILL_FORE_SCHEMECOLOR_INDEX" val="5"/>
  <p:tag name="KSO_WM_UNIT_FILL_TYPE" val="1"/>
  <p:tag name="KSO_WM_UNIT_TEXT_FILL_FORE_SCHEMECOLOR_INDEX" val="14"/>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0.xml><?xml version="1.0" encoding="utf-8"?>
<p:tagLst xmlns:p="http://schemas.openxmlformats.org/presentationml/2006/main">
  <p:tag name="KSO_WM_TEMPLATE_CATEGORY" val="diagram"/>
  <p:tag name="KSO_WM_TEMPLATE_INDEX" val="647"/>
  <p:tag name="KSO_WM_TAG_VERSION" val="1.0"/>
  <p:tag name="KSO_WM_BEAUTIFY_FLAG" val="#wm#"/>
  <p:tag name="KSO_WM_UNIT_TYPE" val="m_i"/>
  <p:tag name="KSO_WM_UNIT_INDEX" val="1_2"/>
  <p:tag name="KSO_WM_UNIT_ID" val="diagram647_2*m_i*1_2"/>
  <p:tag name="KSO_WM_UNIT_CLEAR" val="1"/>
  <p:tag name="KSO_WM_UNIT_LAYERLEVEL" val="1_1"/>
  <p:tag name="KSO_WM_DIAGRAM_GROUP_CODE" val="m1-1"/>
  <p:tag name="KSO_WM_UNIT_FILL_FORE_SCHEMECOLOR_INDEX" val="6"/>
  <p:tag name="KSO_WM_UNIT_FILL_TYPE" val="1"/>
  <p:tag name="KSO_WM_UNIT_TEXT_FILL_FORE_SCHEMECOLOR_INDEX" val="14"/>
  <p:tag name="KSO_WM_UNIT_TEXT_FILL_TYPE" val="1"/>
</p:tagLst>
</file>

<file path=ppt/tags/tag31.xml><?xml version="1.0" encoding="utf-8"?>
<p:tagLst xmlns:p="http://schemas.openxmlformats.org/presentationml/2006/main">
  <p:tag name="KSO_WM_TEMPLATE_CATEGORY" val="diagram"/>
  <p:tag name="KSO_WM_TEMPLATE_INDEX" val="647"/>
  <p:tag name="KSO_WM_TAG_VERSION" val="1.0"/>
  <p:tag name="KSO_WM_BEAUTIFY_FLAG" val="#wm#"/>
  <p:tag name="KSO_WM_UNIT_TYPE" val="m_h_a"/>
  <p:tag name="KSO_WM_UNIT_INDEX" val="1_1_1"/>
  <p:tag name="KSO_WM_UNIT_ID" val="diagram647_2*m_h_a*1_1_1"/>
  <p:tag name="KSO_WM_UNIT_CLEAR" val="1"/>
  <p:tag name="KSO_WM_UNIT_LAYERLEVEL" val="1_1_1"/>
  <p:tag name="KSO_WM_UNIT_VALUE" val="4"/>
  <p:tag name="KSO_WM_UNIT_HIGHLIGHT" val="0"/>
  <p:tag name="KSO_WM_UNIT_COMPATIBLE" val="0"/>
  <p:tag name="KSO_WM_UNIT_PRESET_TEXT_INDEX" val="3"/>
  <p:tag name="KSO_WM_UNIT_PRESET_TEXT_LEN" val="5"/>
  <p:tag name="KSO_WM_DIAGRAM_GROUP_CODE" val="m1-1"/>
  <p:tag name="KSO_WM_UNIT_TEXT_FILL_FORE_SCHEMECOLOR_INDEX" val="5"/>
  <p:tag name="KSO_WM_UNIT_TEXT_FILL_TYPE" val="1"/>
</p:tagLst>
</file>

<file path=ppt/tags/tag32.xml><?xml version="1.0" encoding="utf-8"?>
<p:tagLst xmlns:p="http://schemas.openxmlformats.org/presentationml/2006/main">
  <p:tag name="KSO_WM_TEMPLATE_CATEGORY" val="diagram"/>
  <p:tag name="KSO_WM_TEMPLATE_INDEX" val="647"/>
  <p:tag name="KSO_WM_TAG_VERSION" val="1.0"/>
  <p:tag name="KSO_WM_BEAUTIFY_FLAG" val="#wm#"/>
  <p:tag name="KSO_WM_UNIT_TYPE" val="m_h_a"/>
  <p:tag name="KSO_WM_UNIT_INDEX" val="1_2_1"/>
  <p:tag name="KSO_WM_UNIT_ID" val="diagram647_2*m_h_a*1_2_1"/>
  <p:tag name="KSO_WM_UNIT_CLEAR" val="1"/>
  <p:tag name="KSO_WM_UNIT_LAYERLEVEL" val="1_1_1"/>
  <p:tag name="KSO_WM_UNIT_VALUE" val="4"/>
  <p:tag name="KSO_WM_UNIT_HIGHLIGHT" val="0"/>
  <p:tag name="KSO_WM_UNIT_COMPATIBLE" val="0"/>
  <p:tag name="KSO_WM_UNIT_PRESET_TEXT_INDEX" val="3"/>
  <p:tag name="KSO_WM_UNIT_PRESET_TEXT_LEN" val="5"/>
  <p:tag name="KSO_WM_DIAGRAM_GROUP_CODE" val="m1-1"/>
  <p:tag name="KSO_WM_UNIT_TEXT_FILL_FORE_SCHEMECOLOR_INDEX" val="6"/>
  <p:tag name="KSO_WM_UNIT_TEXT_FILL_TYPE" val="1"/>
</p:tagLst>
</file>

<file path=ppt/tags/tag33.xml><?xml version="1.0" encoding="utf-8"?>
<p:tagLst xmlns:p="http://schemas.openxmlformats.org/presentationml/2006/main">
  <p:tag name="KSO_WM_TEMPLATE_CATEGORY" val="diagram"/>
  <p:tag name="KSO_WM_TEMPLATE_INDEX" val="20170255"/>
  <p:tag name="KSO_WM_UNIT_TYPE" val="n_h_f"/>
  <p:tag name="KSO_WM_UNIT_INDEX" val="1_2_2"/>
  <p:tag name="KSO_WM_UNIT_ID" val="diagram20170255_2*n_h_f*1_2_2"/>
  <p:tag name="KSO_WM_UNIT_LAYERLEVEL" val="1_1_1"/>
  <p:tag name="KSO_WM_UNIT_VALUE" val="25"/>
  <p:tag name="KSO_WM_UNIT_HIGHLIGHT" val="0"/>
  <p:tag name="KSO_WM_UNIT_COMPATIBLE" val="0"/>
  <p:tag name="KSO_WM_UNIT_CLEAR" val="0"/>
  <p:tag name="KSO_WM_BEAUTIFY_FLAG" val="#wm#"/>
  <p:tag name="KSO_WM_TAG_VERSION" val="1.0"/>
  <p:tag name="KSO_WM_DIAGRAM_GROUP_CODE" val="n1-1"/>
  <p:tag name="KSO_WM_UNIT_PRESET_TEXT" val="Text"/>
  <p:tag name="KSO_WM_UNIT_FILL_FORE_SCHEMECOLOR_INDEX_BRIGHTNESS" val="0"/>
  <p:tag name="KSO_WM_UNIT_FILL_FORE_SCHEMECOLOR_INDEX" val="6"/>
  <p:tag name="KSO_WM_UNIT_FILL_TYPE" val="1"/>
  <p:tag name="KSO_WM_UNIT_LINE_FORE_SCHEMECOLOR_INDEX_BRIGHTNESS" val="0"/>
  <p:tag name="KSO_WM_UNIT_LINE_FORE_SCHEMECOLOR_INDEX" val="2"/>
  <p:tag name="KSO_WM_UNIT_LINE_FILL_TYPE" val="2"/>
  <p:tag name="KSO_WM_UNIT_TEXT_FILL_FORE_SCHEMECOLOR_INDEX_BRIGHTNESS" val="0"/>
  <p:tag name="KSO_WM_UNIT_TEXT_FILL_FORE_SCHEMECOLOR_INDEX" val="16"/>
  <p:tag name="KSO_WM_UNIT_TEXT_FILL_TYPE" val="1"/>
  <p:tag name="KSO_WM_UNIT_USESOURCEFORMAT_APPLY" val="1"/>
</p:tagLst>
</file>

<file path=ppt/tags/tag34.xml><?xml version="1.0" encoding="utf-8"?>
<p:tagLst xmlns:p="http://schemas.openxmlformats.org/presentationml/2006/main">
  <p:tag name="KSO_WM_TEMPLATE_CATEGORY" val="diagram"/>
  <p:tag name="KSO_WM_TEMPLATE_INDEX" val="20170255"/>
  <p:tag name="KSO_WM_UNIT_TYPE" val="n_h_f"/>
  <p:tag name="KSO_WM_UNIT_INDEX" val="1_1_4"/>
  <p:tag name="KSO_WM_UNIT_ID" val="diagram20170255_2*n_h_f*1_1_4"/>
  <p:tag name="KSO_WM_UNIT_LAYERLEVEL" val="1_1_1"/>
  <p:tag name="KSO_WM_UNIT_VALUE" val="16"/>
  <p:tag name="KSO_WM_UNIT_HIGHLIGHT" val="0"/>
  <p:tag name="KSO_WM_UNIT_COMPATIBLE" val="0"/>
  <p:tag name="KSO_WM_UNIT_CLEAR" val="0"/>
  <p:tag name="KSO_WM_BEAUTIFY_FLAG" val="#wm#"/>
  <p:tag name="KSO_WM_TAG_VERSION" val="1.0"/>
  <p:tag name="KSO_WM_DIAGRAM_GROUP_CODE" val="n1-1"/>
  <p:tag name="KSO_WM_UNIT_PRESET_TEXT" val="LOREM"/>
  <p:tag name="KSO_WM_UNIT_FILL_FORE_SCHEMECOLOR_INDEX_BRIGHTNESS" val="0"/>
  <p:tag name="KSO_WM_UNIT_FILL_FORE_SCHEMECOLOR_INDEX" val="5"/>
  <p:tag name="KSO_WM_UNIT_FILL_TYPE" val="1"/>
  <p:tag name="KSO_WM_UNIT_LINE_FORE_SCHEMECOLOR_INDEX_BRIGHTNESS" val="0"/>
  <p:tag name="KSO_WM_UNIT_LINE_FORE_SCHEMECOLOR_INDEX" val="2"/>
  <p:tag name="KSO_WM_UNIT_LINE_FILL_TYPE" val="2"/>
  <p:tag name="KSO_WM_UNIT_TEXT_FILL_FORE_SCHEMECOLOR_INDEX_BRIGHTNESS" val="0"/>
  <p:tag name="KSO_WM_UNIT_TEXT_FILL_FORE_SCHEMECOLOR_INDEX" val="16"/>
  <p:tag name="KSO_WM_UNIT_TEXT_FILL_TYPE" val="1"/>
  <p:tag name="KSO_WM_UNIT_USESOURCEFORMAT_APPLY" val="1"/>
</p:tagLst>
</file>

<file path=ppt/tags/tag35.xml><?xml version="1.0" encoding="utf-8"?>
<p:tagLst xmlns:p="http://schemas.openxmlformats.org/presentationml/2006/main">
  <p:tag name="KSO_WM_TEMPLATE_CATEGORY" val="diagram"/>
  <p:tag name="KSO_WM_TEMPLATE_INDEX" val="20170255"/>
  <p:tag name="KSO_WM_UNIT_TYPE" val="n_h_f"/>
  <p:tag name="KSO_WM_UNIT_INDEX" val="1_1_5"/>
  <p:tag name="KSO_WM_UNIT_ID" val="diagram20170255_2*n_h_f*1_1_5"/>
  <p:tag name="KSO_WM_UNIT_LAYERLEVEL" val="1_1_1"/>
  <p:tag name="KSO_WM_UNIT_VALUE" val="16"/>
  <p:tag name="KSO_WM_UNIT_HIGHLIGHT" val="0"/>
  <p:tag name="KSO_WM_UNIT_COMPATIBLE" val="0"/>
  <p:tag name="KSO_WM_UNIT_CLEAR" val="0"/>
  <p:tag name="KSO_WM_BEAUTIFY_FLAG" val="#wm#"/>
  <p:tag name="KSO_WM_TAG_VERSION" val="1.0"/>
  <p:tag name="KSO_WM_DIAGRAM_GROUP_CODE" val="n1-1"/>
  <p:tag name="KSO_WM_UNIT_PRESET_TEXT" val="LOREM"/>
  <p:tag name="KSO_WM_UNIT_FILL_FORE_SCHEMECOLOR_INDEX_BRIGHTNESS" val="0"/>
  <p:tag name="KSO_WM_UNIT_FILL_FORE_SCHEMECOLOR_INDEX" val="7"/>
  <p:tag name="KSO_WM_UNIT_FILL_TYPE" val="1"/>
  <p:tag name="KSO_WM_UNIT_LINE_FORE_SCHEMECOLOR_INDEX_BRIGHTNESS" val="0"/>
  <p:tag name="KSO_WM_UNIT_LINE_FORE_SCHEMECOLOR_INDEX" val="2"/>
  <p:tag name="KSO_WM_UNIT_LINE_FILL_TYPE" val="2"/>
  <p:tag name="KSO_WM_UNIT_TEXT_FILL_FORE_SCHEMECOLOR_INDEX_BRIGHTNESS" val="0"/>
  <p:tag name="KSO_WM_UNIT_TEXT_FILL_FORE_SCHEMECOLOR_INDEX" val="16"/>
  <p:tag name="KSO_WM_UNIT_TEXT_FILL_TYPE" val="1"/>
  <p:tag name="KSO_WM_UNIT_USESOURCEFORMAT_APPLY" val="1"/>
</p:tagLst>
</file>

<file path=ppt/tags/tag36.xml><?xml version="1.0" encoding="utf-8"?>
<p:tagLst xmlns:p="http://schemas.openxmlformats.org/presentationml/2006/main">
  <p:tag name="KSO_WM_TEMPLATE_CATEGORY" val="diagram"/>
  <p:tag name="KSO_WM_TEMPLATE_INDEX" val="20170255"/>
  <p:tag name="KSO_WM_UNIT_TYPE" val="n_h_f"/>
  <p:tag name="KSO_WM_UNIT_INDEX" val="1_1_6"/>
  <p:tag name="KSO_WM_UNIT_ID" val="diagram20170255_2*n_h_f*1_1_6"/>
  <p:tag name="KSO_WM_UNIT_LAYERLEVEL" val="1_1_1"/>
  <p:tag name="KSO_WM_UNIT_VALUE" val="16"/>
  <p:tag name="KSO_WM_UNIT_HIGHLIGHT" val="0"/>
  <p:tag name="KSO_WM_UNIT_COMPATIBLE" val="0"/>
  <p:tag name="KSO_WM_UNIT_CLEAR" val="0"/>
  <p:tag name="KSO_WM_BEAUTIFY_FLAG" val="#wm#"/>
  <p:tag name="KSO_WM_TAG_VERSION" val="1.0"/>
  <p:tag name="KSO_WM_DIAGRAM_GROUP_CODE" val="n1-1"/>
  <p:tag name="KSO_WM_UNIT_PRESET_TEXT" val="LOREM"/>
  <p:tag name="KSO_WM_UNIT_FILL_FORE_SCHEMECOLOR_INDEX_BRIGHTNESS" val="0"/>
  <p:tag name="KSO_WM_UNIT_FILL_FORE_SCHEMECOLOR_INDEX" val="5"/>
  <p:tag name="KSO_WM_UNIT_FILL_TYPE" val="1"/>
  <p:tag name="KSO_WM_UNIT_LINE_FORE_SCHEMECOLOR_INDEX_BRIGHTNESS" val="0"/>
  <p:tag name="KSO_WM_UNIT_LINE_FORE_SCHEMECOLOR_INDEX" val="2"/>
  <p:tag name="KSO_WM_UNIT_LINE_FILL_TYPE" val="2"/>
  <p:tag name="KSO_WM_UNIT_TEXT_FILL_FORE_SCHEMECOLOR_INDEX_BRIGHTNESS" val="0"/>
  <p:tag name="KSO_WM_UNIT_TEXT_FILL_FORE_SCHEMECOLOR_INDEX" val="16"/>
  <p:tag name="KSO_WM_UNIT_TEXT_FILL_TYPE" val="1"/>
  <p:tag name="KSO_WM_UNIT_USESOURCEFORMAT_APPLY" val="1"/>
</p:tagLst>
</file>

<file path=ppt/tags/tag37.xml><?xml version="1.0" encoding="utf-8"?>
<p:tagLst xmlns:p="http://schemas.openxmlformats.org/presentationml/2006/main">
  <p:tag name="KSO_WM_TEMPLATE_CATEGORY" val="diagram"/>
  <p:tag name="KSO_WM_TEMPLATE_INDEX" val="20170255"/>
  <p:tag name="KSO_WM_UNIT_TYPE" val="n_h_i"/>
  <p:tag name="KSO_WM_UNIT_INDEX" val="1_1_4"/>
  <p:tag name="KSO_WM_UNIT_ID" val="diagram20170255_2*n_h_i*1_1_4"/>
  <p:tag name="KSO_WM_UNIT_LAYERLEVEL" val="1_1_1"/>
  <p:tag name="KSO_WM_BEAUTIFY_FLAG" val="#wm#"/>
  <p:tag name="KSO_WM_TAG_VERSION" val="1.0"/>
  <p:tag name="KSO_WM_DIAGRAM_GROUP_CODE" val="n1-1"/>
  <p:tag name="KSO_WM_UNIT_LINE_FORE_SCHEMECOLOR_INDEX_BRIGHTNESS" val="0"/>
  <p:tag name="KSO_WM_UNIT_LINE_FORE_SCHEMECOLOR_INDEX" val="5"/>
  <p:tag name="KSO_WM_UNIT_LINE_FILL_TYPE" val="2"/>
  <p:tag name="KSO_WM_UNIT_USESOURCEFORMAT_APPLY" val="1"/>
</p:tagLst>
</file>

<file path=ppt/tags/tag38.xml><?xml version="1.0" encoding="utf-8"?>
<p:tagLst xmlns:p="http://schemas.openxmlformats.org/presentationml/2006/main">
  <p:tag name="KSO_WM_TEMPLATE_CATEGORY" val="diagram"/>
  <p:tag name="KSO_WM_TEMPLATE_INDEX" val="20170255"/>
  <p:tag name="KSO_WM_UNIT_TYPE" val="n_h_i"/>
  <p:tag name="KSO_WM_UNIT_INDEX" val="1_1_5"/>
  <p:tag name="KSO_WM_UNIT_ID" val="diagram20170255_2*n_h_i*1_1_5"/>
  <p:tag name="KSO_WM_UNIT_LAYERLEVEL" val="1_1_1"/>
  <p:tag name="KSO_WM_BEAUTIFY_FLAG" val="#wm#"/>
  <p:tag name="KSO_WM_TAG_VERSION" val="1.0"/>
  <p:tag name="KSO_WM_DIAGRAM_GROUP_CODE" val="n1-1"/>
  <p:tag name="KSO_WM_UNIT_LINE_FORE_SCHEMECOLOR_INDEX_BRIGHTNESS" val="0"/>
  <p:tag name="KSO_WM_UNIT_LINE_FORE_SCHEMECOLOR_INDEX" val="5"/>
  <p:tag name="KSO_WM_UNIT_LINE_FILL_TYPE" val="2"/>
  <p:tag name="KSO_WM_UNIT_USESOURCEFORMAT_APPLY" val="1"/>
</p:tagLst>
</file>

<file path=ppt/tags/tag39.xml><?xml version="1.0" encoding="utf-8"?>
<p:tagLst xmlns:p="http://schemas.openxmlformats.org/presentationml/2006/main">
  <p:tag name="KSO_WM_TEMPLATE_CATEGORY" val="diagram"/>
  <p:tag name="KSO_WM_TEMPLATE_INDEX" val="20170255"/>
  <p:tag name="KSO_WM_UNIT_TYPE" val="n_h_i"/>
  <p:tag name="KSO_WM_UNIT_INDEX" val="1_1_6"/>
  <p:tag name="KSO_WM_UNIT_ID" val="diagram20170255_2*n_h_i*1_1_6"/>
  <p:tag name="KSO_WM_UNIT_LAYERLEVEL" val="1_1_1"/>
  <p:tag name="KSO_WM_BEAUTIFY_FLAG" val="#wm#"/>
  <p:tag name="KSO_WM_TAG_VERSION" val="1.0"/>
  <p:tag name="KSO_WM_DIAGRAM_GROUP_CODE" val="n1-1"/>
  <p:tag name="KSO_WM_UNIT_LINE_FORE_SCHEMECOLOR_INDEX_BRIGHTNESS" val="0"/>
  <p:tag name="KSO_WM_UNIT_LINE_FORE_SCHEMECOLOR_INDEX" val="5"/>
  <p:tag name="KSO_WM_UNIT_LINE_FILL_TYPE" val="2"/>
  <p:tag name="KSO_WM_UNIT_USESOURCEFORMAT_APPLY"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0.xml><?xml version="1.0" encoding="utf-8"?>
<p:tagLst xmlns:p="http://schemas.openxmlformats.org/presentationml/2006/main">
  <p:tag name="KSO_WM_SLIDE_ITEM_CNT" val="4"/>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2.xml><?xml version="1.0" encoding="utf-8"?>
<p:tagLst xmlns:p="http://schemas.openxmlformats.org/presentationml/2006/main">
  <p:tag name="KSO_WM_SPECIAL_SOURCE" val="bdnull"/>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160264_2*n_h_i*1_1_1"/>
  <p:tag name="KSO_WM_TEMPLATE_CATEGORY" val="diagram"/>
  <p:tag name="KSO_WM_TEMPLATE_INDEX" val="160264"/>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160264_2*n_h_h_i*1_2_1_1"/>
  <p:tag name="KSO_WM_TEMPLATE_CATEGORY" val="diagram"/>
  <p:tag name="KSO_WM_TEMPLATE_INDEX" val="160264"/>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160264_2*n_h_h_i*1_2_2_1"/>
  <p:tag name="KSO_WM_TEMPLATE_CATEGORY" val="diagram"/>
  <p:tag name="KSO_WM_TEMPLATE_INDEX" val="160264"/>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160264_2*n_h_h_i*1_2_3_1"/>
  <p:tag name="KSO_WM_TEMPLATE_CATEGORY" val="diagram"/>
  <p:tag name="KSO_WM_TEMPLATE_INDEX" val="160264"/>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47.xml><?xml version="1.0" encoding="utf-8"?>
<p:tagLst xmlns:p="http://schemas.openxmlformats.org/presentationml/2006/main">
  <p:tag name="KSO_WM_UNIT_SUBTYPE" val="a"/>
  <p:tag name="KSO_WM_UNIT_NOCLEAR" val="0"/>
  <p:tag name="KSO_WM_UNIT_VALUE" val="27"/>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160264_2*n_h_h_f*1_2_2_1"/>
  <p:tag name="KSO_WM_TEMPLATE_CATEGORY" val="diagram"/>
  <p:tag name="KSO_WM_TEMPLATE_INDEX" val="160264"/>
  <p:tag name="KSO_WM_UNIT_LAYERLEVEL" val="1_1_1_1"/>
  <p:tag name="KSO_WM_TAG_VERSION" val="1.0"/>
  <p:tag name="KSO_WM_BEAUTIFY_FLAG" val="#wm#"/>
  <p:tag name="KSO_WM_UNIT_PRESET_TEXT" val="单击此处添加文本具体内容，简明扼要地阐述你的观点"/>
  <p:tag name="KSO_WM_UNIT_TEXT_FILL_FORE_SCHEMECOLOR_INDEX" val="13"/>
  <p:tag name="KSO_WM_UNIT_TEXT_FILL_TYPE" val="1"/>
</p:tagLst>
</file>

<file path=ppt/tags/tag48.xml><?xml version="1.0" encoding="utf-8"?>
<p:tagLst xmlns:p="http://schemas.openxmlformats.org/presentationml/2006/main">
  <p:tag name="KSO_WM_UNIT_SUBTYPE" val="a"/>
  <p:tag name="KSO_WM_UNIT_NOCLEAR" val="0"/>
  <p:tag name="KSO_WM_UNIT_VALUE" val="27"/>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160264_2*n_h_h_f*1_2_1_1"/>
  <p:tag name="KSO_WM_TEMPLATE_CATEGORY" val="diagram"/>
  <p:tag name="KSO_WM_TEMPLATE_INDEX" val="160264"/>
  <p:tag name="KSO_WM_UNIT_LAYERLEVEL" val="1_1_1_1"/>
  <p:tag name="KSO_WM_TAG_VERSION" val="1.0"/>
  <p:tag name="KSO_WM_BEAUTIFY_FLAG" val="#wm#"/>
  <p:tag name="KSO_WM_UNIT_PRESET_TEXT" val="单击此处添加文本具体内容，简明扼要地阐述你的观点"/>
  <p:tag name="KSO_WM_UNIT_TEXT_FILL_FORE_SCHEMECOLOR_INDEX" val="13"/>
  <p:tag name="KSO_WM_UNIT_TEXT_FILL_TYPE" val="1"/>
</p:tagLst>
</file>

<file path=ppt/tags/tag49.xml><?xml version="1.0" encoding="utf-8"?>
<p:tagLst xmlns:p="http://schemas.openxmlformats.org/presentationml/2006/main">
  <p:tag name="KSO_WM_UNIT_SUBTYPE" val="a"/>
  <p:tag name="KSO_WM_UNIT_NOCLEAR" val="0"/>
  <p:tag name="KSO_WM_UNIT_VALUE" val="27"/>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160264_2*n_h_h_f*1_2_3_1"/>
  <p:tag name="KSO_WM_TEMPLATE_CATEGORY" val="diagram"/>
  <p:tag name="KSO_WM_TEMPLATE_INDEX" val="160264"/>
  <p:tag name="KSO_WM_UNIT_LAYERLEVEL" val="1_1_1_1"/>
  <p:tag name="KSO_WM_TAG_VERSION" val="1.0"/>
  <p:tag name="KSO_WM_BEAUTIFY_FLAG" val="#wm#"/>
  <p:tag name="KSO_WM_UNIT_PRESET_TEXT" val="单击此处添加文本具体内容，简明扼要地阐述你的观点"/>
  <p:tag name="KSO_WM_UNIT_TEXT_FILL_FORE_SCHEMECOLOR_INDEX" val="13"/>
  <p:tag name="KSO_WM_UNIT_TEXT_FILL_TYPE" val="1"/>
</p:tagLst>
</file>

<file path=ppt/tags/tag5.xml><?xml version="1.0" encoding="utf-8"?>
<p:tagLst xmlns:p="http://schemas.openxmlformats.org/presentationml/2006/main">
  <p:tag name="KSO_WM_TAG_VERSION" val="1.0"/>
  <p:tag name="KSO_WM_BEAUTIFY_FLAG" val="#wm#"/>
  <p:tag name="KSO_WM_UNIT_TYPE" val="a"/>
  <p:tag name="KSO_WM_UNIT_INDEX" val="1"/>
  <p:tag name="KSO_WM_UNIT_LAYERLEVEL" val="1"/>
  <p:tag name="KSO_WM_UNIT_VALUE" val="11"/>
  <p:tag name="KSO_WM_UNIT_ISCONTENTSTITLE" val="0"/>
  <p:tag name="KSO_WM_UNIT_HIGHLIGHT" val="0"/>
  <p:tag name="KSO_WM_UNIT_COMPATIBLE" val="0"/>
  <p:tag name="KSO_WM_UNIT_PRESET_TEXT" val="论文答辩题目"/>
  <p:tag name="KSO_WM_TEMPLATE_CATEGORY" val="custom"/>
  <p:tag name="KSO_WM_TEMPLATE_INDEX" val="20181724"/>
  <p:tag name="KSO_WM_UNIT_ID" val="custom20181724_2*a*1"/>
  <p:tag name="KSO_WM_UNIT_ISNUMDGMTITLE" val="0"/>
  <p:tag name="KSO_WM_UNIT_NOCLEAR" val="0"/>
  <p:tag name="KSO_WM_UNIT_DIAGRAM_ISNUMVISUAL" val="0"/>
  <p:tag name="KSO_WM_UNIT_DIAGRAM_ISREFERUNIT" val="0"/>
</p:tagLst>
</file>

<file path=ppt/tags/tag50.xml><?xml version="1.0" encoding="utf-8"?>
<p:tagLst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160264_2*n_h_a*1_1_1"/>
  <p:tag name="KSO_WM_TEMPLATE_CATEGORY" val="diagram"/>
  <p:tag name="KSO_WM_TEMPLATE_INDEX" val="160264"/>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7937_4*l_h_i*1_3_1"/>
  <p:tag name="KSO_WM_TEMPLATE_CATEGORY" val="diagram"/>
  <p:tag name="KSO_WM_TEMPLATE_INDEX" val="20227937"/>
  <p:tag name="KSO_WM_UNIT_LAYERLEVEL" val="1_1_1"/>
  <p:tag name="KSO_WM_TAG_VERSION" val="1.0"/>
  <p:tag name="KSO_WM_BEAUTIFY_FLAG" val="#wm#"/>
  <p:tag name="KSO_WM_UNIT_TYPE" val="l_h_i"/>
  <p:tag name="KSO_WM_UNIT_INDEX" val="1_3_1"/>
  <p:tag name="KSO_WM_UNIT_LINE_FORE_SCHEMECOLOR_INDEX" val="5"/>
  <p:tag name="KSO_WM_UNIT_LINE_FILL_TYPE" val="2"/>
  <p:tag name="KSO_WM_UNIT_TEXT_FILL_FORE_SCHEMECOLOR_INDEX" val="2"/>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7937_4*l_h_i*1_3_2"/>
  <p:tag name="KSO_WM_TEMPLATE_CATEGORY" val="diagram"/>
  <p:tag name="KSO_WM_TEMPLATE_INDEX" val="20227937"/>
  <p:tag name="KSO_WM_UNIT_LAYERLEVEL" val="1_1_1"/>
  <p:tag name="KSO_WM_TAG_VERSION" val="1.0"/>
  <p:tag name="KSO_WM_BEAUTIFY_FLAG" val="#wm#"/>
  <p:tag name="KSO_WM_UNIT_TYPE" val="l_h_i"/>
  <p:tag name="KSO_WM_UNIT_INDEX" val="1_3_2"/>
  <p:tag name="KSO_WM_UNIT_LINE_FORE_SCHEMECOLOR_INDEX" val="5"/>
  <p:tag name="KSO_WM_UNIT_LINE_FILL_TYPE" val="2"/>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7937_4*l_h_i*1_3_3"/>
  <p:tag name="KSO_WM_TEMPLATE_CATEGORY" val="diagram"/>
  <p:tag name="KSO_WM_TEMPLATE_INDEX" val="20227937"/>
  <p:tag name="KSO_WM_UNIT_LAYERLEVEL" val="1_1_1"/>
  <p:tag name="KSO_WM_TAG_VERSION" val="1.0"/>
  <p:tag name="KSO_WM_BEAUTIFY_FLAG" val="#wm#"/>
  <p:tag name="KSO_WM_UNIT_TYPE" val="l_h_i"/>
  <p:tag name="KSO_WM_UNIT_INDEX" val="1_3_3"/>
  <p:tag name="KSO_WM_UNIT_FILL_FORE_SCHEMECOLOR_INDEX" val="5"/>
  <p:tag name="KSO_WM_UNIT_FILL_TYPE" val="1"/>
  <p:tag name="KSO_WM_UNIT_TEXT_FILL_FORE_SCHEMECOLOR_INDEX" val="2"/>
  <p:tag name="KSO_WM_UNIT_TEXT_FILL_TYPE" val="1"/>
</p:tagLst>
</file>

<file path=ppt/tags/tag5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37_4*l_h_a*1_3_1"/>
  <p:tag name="KSO_WM_TEMPLATE_CATEGORY" val="diagram"/>
  <p:tag name="KSO_WM_TEMPLATE_INDEX" val="20227937"/>
  <p:tag name="KSO_WM_UNIT_LAYERLEVEL" val="1_1_1"/>
  <p:tag name="KSO_WM_TAG_VERSION" val="1.0"/>
  <p:tag name="KSO_WM_BEAUTIFY_FLAG" val="#wm#"/>
  <p:tag name="KSO_WM_UNIT_TEXT_FILL_FORE_SCHEMECOLOR_INDEX" val="7"/>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7937_4*l_h_i*1_3_1"/>
  <p:tag name="KSO_WM_TEMPLATE_CATEGORY" val="diagram"/>
  <p:tag name="KSO_WM_TEMPLATE_INDEX" val="20227937"/>
  <p:tag name="KSO_WM_UNIT_LAYERLEVEL" val="1_1_1"/>
  <p:tag name="KSO_WM_TAG_VERSION" val="1.0"/>
  <p:tag name="KSO_WM_BEAUTIFY_FLAG" val="#wm#"/>
  <p:tag name="KSO_WM_UNIT_TEXT_FILL_FORE_SCHEMECOLOR_INDEX" val="5"/>
  <p:tag name="KSO_WM_UNIT_TEXT_FILL_TYPE" val="1"/>
  <p:tag name="KSO_WM_UNIT_TEXT_SHADOW_SCHEMECOLOR_INDEX" val="14"/>
</p:tagLst>
</file>

<file path=ppt/tags/tag56.xml><?xml version="1.0" encoding="utf-8"?>
<p:tagLst xmlns:p="http://schemas.openxmlformats.org/presentationml/2006/main">
  <p:tag name="KSO_WM_UNIT_VALUE" val="126*126"/>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27937_4*l_h_x*1_3_1"/>
  <p:tag name="KSO_WM_TEMPLATE_CATEGORY" val="diagram"/>
  <p:tag name="KSO_WM_TEMPLATE_INDEX" val="20227937"/>
  <p:tag name="KSO_WM_UNIT_LAYERLEVEL" val="1_1_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7937_4*l_h_i*1_1_1"/>
  <p:tag name="KSO_WM_TEMPLATE_CATEGORY" val="diagram"/>
  <p:tag name="KSO_WM_TEMPLATE_INDEX" val="20227937"/>
  <p:tag name="KSO_WM_UNIT_LAYERLEVEL" val="1_1_1"/>
  <p:tag name="KSO_WM_TAG_VERSION" val="1.0"/>
  <p:tag name="KSO_WM_BEAUTIFY_FLAG" val="#wm#"/>
  <p:tag name="KSO_WM_UNIT_TYPE" val="l_h_i"/>
  <p:tag name="KSO_WM_UNIT_INDEX" val="1_1_1"/>
  <p:tag name="KSO_WM_UNIT_LINE_FORE_SCHEMECOLOR_INDEX" val="5"/>
  <p:tag name="KSO_WM_UNIT_LINE_FILL_TYPE" val="2"/>
  <p:tag name="KSO_WM_UNIT_TEXT_FILL_FORE_SCHEMECOLOR_INDEX" val="2"/>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7937_4*l_h_i*1_1_2"/>
  <p:tag name="KSO_WM_TEMPLATE_CATEGORY" val="diagram"/>
  <p:tag name="KSO_WM_TEMPLATE_INDEX" val="20227937"/>
  <p:tag name="KSO_WM_UNIT_LAYERLEVEL" val="1_1_1"/>
  <p:tag name="KSO_WM_TAG_VERSION" val="1.0"/>
  <p:tag name="KSO_WM_BEAUTIFY_FLAG" val="#wm#"/>
  <p:tag name="KSO_WM_UNIT_TYPE" val="l_h_i"/>
  <p:tag name="KSO_WM_UNIT_INDEX" val="1_1_2"/>
  <p:tag name="KSO_WM_UNIT_LINE_FORE_SCHEMECOLOR_INDEX" val="5"/>
  <p:tag name="KSO_WM_UNIT_LINE_FILL_TYPE" val="2"/>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7937_4*l_h_i*1_1_3"/>
  <p:tag name="KSO_WM_TEMPLATE_CATEGORY" val="diagram"/>
  <p:tag name="KSO_WM_TEMPLATE_INDEX" val="20227937"/>
  <p:tag name="KSO_WM_UNIT_LAYERLEVEL" val="1_1_1"/>
  <p:tag name="KSO_WM_TAG_VERSION" val="1.0"/>
  <p:tag name="KSO_WM_BEAUTIFY_FLAG" val="#wm#"/>
  <p:tag name="KSO_WM_UNIT_TYPE" val="l_h_i"/>
  <p:tag name="KSO_WM_UNIT_INDEX" val="1_1_3"/>
  <p:tag name="KSO_WM_UNIT_FILL_FORE_SCHEMECOLOR_INDEX" val="5"/>
  <p:tag name="KSO_WM_UNIT_FILL_TYPE" val="1"/>
  <p:tag name="KSO_WM_UNIT_TEXT_FILL_FORE_SCHEMECOLOR_INDEX" val="2"/>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37_4*l_h_a*1_1_1"/>
  <p:tag name="KSO_WM_TEMPLATE_CATEGORY" val="diagram"/>
  <p:tag name="KSO_WM_TEMPLATE_INDEX" val="20227937"/>
  <p:tag name="KSO_WM_UNIT_LAYERLEVEL" val="1_1_1"/>
  <p:tag name="KSO_WM_TAG_VERSION" val="1.0"/>
  <p:tag name="KSO_WM_BEAUTIFY_FLAG" val="#wm#"/>
  <p:tag name="KSO_WM_UNIT_TEXT_FILL_FORE_SCHEMECOLOR_INDEX" val="7"/>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7937_4*l_h_i*1_1_1"/>
  <p:tag name="KSO_WM_TEMPLATE_CATEGORY" val="diagram"/>
  <p:tag name="KSO_WM_TEMPLATE_INDEX" val="20227937"/>
  <p:tag name="KSO_WM_UNIT_LAYERLEVEL" val="1_1_1"/>
  <p:tag name="KSO_WM_TAG_VERSION" val="1.0"/>
  <p:tag name="KSO_WM_BEAUTIFY_FLAG" val="#wm#"/>
  <p:tag name="KSO_WM_UNIT_TEXT_FILL_FORE_SCHEMECOLOR_INDEX" val="5"/>
  <p:tag name="KSO_WM_UNIT_TEXT_FILL_TYPE" val="1"/>
  <p:tag name="KSO_WM_UNIT_TEXT_SHADOW_SCHEMECOLOR_INDEX" val="14"/>
</p:tagLst>
</file>

<file path=ppt/tags/tag62.xml><?xml version="1.0" encoding="utf-8"?>
<p:tagLst xmlns:p="http://schemas.openxmlformats.org/presentationml/2006/main">
  <p:tag name="KSO_WM_UNIT_VALUE" val="128*128"/>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7937_4*l_h_x*1_1_1"/>
  <p:tag name="KSO_WM_TEMPLATE_CATEGORY" val="diagram"/>
  <p:tag name="KSO_WM_TEMPLATE_INDEX" val="20227937"/>
  <p:tag name="KSO_WM_UNIT_LAYERLEVEL" val="1_1_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7937_4*l_h_i*1_2_1"/>
  <p:tag name="KSO_WM_TEMPLATE_CATEGORY" val="diagram"/>
  <p:tag name="KSO_WM_TEMPLATE_INDEX" val="20227937"/>
  <p:tag name="KSO_WM_UNIT_LAYERLEVEL" val="1_1_1"/>
  <p:tag name="KSO_WM_TAG_VERSION" val="1.0"/>
  <p:tag name="KSO_WM_BEAUTIFY_FLAG" val="#wm#"/>
  <p:tag name="KSO_WM_UNIT_TYPE" val="l_h_i"/>
  <p:tag name="KSO_WM_UNIT_INDEX" val="1_2_1"/>
  <p:tag name="KSO_WM_UNIT_LINE_FORE_SCHEMECOLOR_INDEX" val="5"/>
  <p:tag name="KSO_WM_UNIT_LINE_FILL_TYPE" val="2"/>
  <p:tag name="KSO_WM_UNIT_TEXT_FILL_FORE_SCHEMECOLOR_INDEX" val="2"/>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7937_4*l_h_i*1_2_2"/>
  <p:tag name="KSO_WM_TEMPLATE_CATEGORY" val="diagram"/>
  <p:tag name="KSO_WM_TEMPLATE_INDEX" val="20227937"/>
  <p:tag name="KSO_WM_UNIT_LAYERLEVEL" val="1_1_1"/>
  <p:tag name="KSO_WM_TAG_VERSION" val="1.0"/>
  <p:tag name="KSO_WM_BEAUTIFY_FLAG" val="#wm#"/>
  <p:tag name="KSO_WM_UNIT_TYPE" val="l_h_i"/>
  <p:tag name="KSO_WM_UNIT_INDEX" val="1_2_2"/>
  <p:tag name="KSO_WM_UNIT_LINE_FORE_SCHEMECOLOR_INDEX" val="5"/>
  <p:tag name="KSO_WM_UNIT_LINE_FILL_TYPE" val="2"/>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7937_4*l_h_i*1_2_3"/>
  <p:tag name="KSO_WM_TEMPLATE_CATEGORY" val="diagram"/>
  <p:tag name="KSO_WM_TEMPLATE_INDEX" val="20227937"/>
  <p:tag name="KSO_WM_UNIT_LAYERLEVEL" val="1_1_1"/>
  <p:tag name="KSO_WM_TAG_VERSION" val="1.0"/>
  <p:tag name="KSO_WM_BEAUTIFY_FLAG" val="#wm#"/>
  <p:tag name="KSO_WM_UNIT_TYPE" val="l_h_i"/>
  <p:tag name="KSO_WM_UNIT_INDEX" val="1_2_3"/>
  <p:tag name="KSO_WM_UNIT_FILL_FORE_SCHEMECOLOR_INDEX" val="5"/>
  <p:tag name="KSO_WM_UNIT_FILL_TYPE" val="1"/>
  <p:tag name="KSO_WM_UNIT_TEXT_FILL_FORE_SCHEMECOLOR_INDEX" val="2"/>
  <p:tag name="KSO_WM_UNIT_TEXT_FILL_TYPE" val="1"/>
</p:tagLst>
</file>

<file path=ppt/tags/tag6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37_4*l_h_a*1_2_1"/>
  <p:tag name="KSO_WM_TEMPLATE_CATEGORY" val="diagram"/>
  <p:tag name="KSO_WM_TEMPLATE_INDEX" val="20227937"/>
  <p:tag name="KSO_WM_UNIT_LAYERLEVEL" val="1_1_1"/>
  <p:tag name="KSO_WM_TAG_VERSION" val="1.0"/>
  <p:tag name="KSO_WM_BEAUTIFY_FLAG" val="#wm#"/>
  <p:tag name="KSO_WM_UNIT_TEXT_FILL_FORE_SCHEMECOLOR_INDEX" val="7"/>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7937_4*l_h_i*1_2_1"/>
  <p:tag name="KSO_WM_TEMPLATE_CATEGORY" val="diagram"/>
  <p:tag name="KSO_WM_TEMPLATE_INDEX" val="20227937"/>
  <p:tag name="KSO_WM_UNIT_LAYERLEVEL" val="1_1_1"/>
  <p:tag name="KSO_WM_TAG_VERSION" val="1.0"/>
  <p:tag name="KSO_WM_BEAUTIFY_FLAG" val="#wm#"/>
  <p:tag name="KSO_WM_UNIT_TEXT_FILL_FORE_SCHEMECOLOR_INDEX" val="5"/>
  <p:tag name="KSO_WM_UNIT_TEXT_FILL_TYPE" val="1"/>
  <p:tag name="KSO_WM_UNIT_TEXT_SHADOW_SCHEMECOLOR_INDEX" val="14"/>
</p:tagLst>
</file>

<file path=ppt/tags/tag68.xml><?xml version="1.0" encoding="utf-8"?>
<p:tagLst xmlns:p="http://schemas.openxmlformats.org/presentationml/2006/main">
  <p:tag name="KSO_WM_UNIT_VALUE" val="129*129"/>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7937_4*l_h_x*1_2_1"/>
  <p:tag name="KSO_WM_TEMPLATE_CATEGORY" val="diagram"/>
  <p:tag name="KSO_WM_TEMPLATE_INDEX" val="20227937"/>
  <p:tag name="KSO_WM_UNIT_LAYERLEVEL" val="1_1_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7937_4*l_h_i*1_4_1"/>
  <p:tag name="KSO_WM_TEMPLATE_CATEGORY" val="diagram"/>
  <p:tag name="KSO_WM_TEMPLATE_INDEX" val="20227937"/>
  <p:tag name="KSO_WM_UNIT_LAYERLEVEL" val="1_1_1"/>
  <p:tag name="KSO_WM_TAG_VERSION" val="1.0"/>
  <p:tag name="KSO_WM_BEAUTIFY_FLAG" val="#wm#"/>
  <p:tag name="KSO_WM_UNIT_TYPE" val="l_h_i"/>
  <p:tag name="KSO_WM_UNIT_INDEX" val="1_4_1"/>
  <p:tag name="KSO_WM_UNIT_LINE_FORE_SCHEMECOLOR_INDEX" val="5"/>
  <p:tag name="KSO_WM_UNIT_LINE_FILL_TYPE" val="2"/>
  <p:tag name="KSO_WM_UNIT_TEXT_FILL_FORE_SCHEMECOLOR_INDEX" val="2"/>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7937_4*l_h_i*1_4_2"/>
  <p:tag name="KSO_WM_TEMPLATE_CATEGORY" val="diagram"/>
  <p:tag name="KSO_WM_TEMPLATE_INDEX" val="20227937"/>
  <p:tag name="KSO_WM_UNIT_LAYERLEVEL" val="1_1_1"/>
  <p:tag name="KSO_WM_TAG_VERSION" val="1.0"/>
  <p:tag name="KSO_WM_BEAUTIFY_FLAG" val="#wm#"/>
  <p:tag name="KSO_WM_UNIT_TYPE" val="l_h_i"/>
  <p:tag name="KSO_WM_UNIT_INDEX" val="1_4_2"/>
  <p:tag name="KSO_WM_UNIT_LINE_FORE_SCHEMECOLOR_INDEX" val="5"/>
  <p:tag name="KSO_WM_UNIT_LINE_FILL_TYPE" val="2"/>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27937_4*l_h_i*1_4_3"/>
  <p:tag name="KSO_WM_TEMPLATE_CATEGORY" val="diagram"/>
  <p:tag name="KSO_WM_TEMPLATE_INDEX" val="20227937"/>
  <p:tag name="KSO_WM_UNIT_LAYERLEVEL" val="1_1_1"/>
  <p:tag name="KSO_WM_TAG_VERSION" val="1.0"/>
  <p:tag name="KSO_WM_BEAUTIFY_FLAG" val="#wm#"/>
  <p:tag name="KSO_WM_UNIT_TYPE" val="l_h_i"/>
  <p:tag name="KSO_WM_UNIT_INDEX" val="1_4_3"/>
  <p:tag name="KSO_WM_UNIT_FILL_FORE_SCHEMECOLOR_INDEX" val="5"/>
  <p:tag name="KSO_WM_UNIT_FILL_TYPE" val="1"/>
  <p:tag name="KSO_WM_UNIT_TEXT_FILL_FORE_SCHEMECOLOR_INDEX" val="2"/>
  <p:tag name="KSO_WM_UNIT_TEXT_FILL_TYPE" val="1"/>
</p:tagLst>
</file>

<file path=ppt/tags/tag7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7937_4*l_h_a*1_4_1"/>
  <p:tag name="KSO_WM_TEMPLATE_CATEGORY" val="diagram"/>
  <p:tag name="KSO_WM_TEMPLATE_INDEX" val="20227937"/>
  <p:tag name="KSO_WM_UNIT_LAYERLEVEL" val="1_1_1"/>
  <p:tag name="KSO_WM_TAG_VERSION" val="1.0"/>
  <p:tag name="KSO_WM_BEAUTIFY_FLAG" val="#wm#"/>
  <p:tag name="KSO_WM_UNIT_TEXT_FILL_FORE_SCHEMECOLOR_INDEX" val="7"/>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7937_4*l_h_i*1_4_1"/>
  <p:tag name="KSO_WM_TEMPLATE_CATEGORY" val="diagram"/>
  <p:tag name="KSO_WM_TEMPLATE_INDEX" val="20227937"/>
  <p:tag name="KSO_WM_UNIT_LAYERLEVEL" val="1_1_1"/>
  <p:tag name="KSO_WM_TAG_VERSION" val="1.0"/>
  <p:tag name="KSO_WM_BEAUTIFY_FLAG" val="#wm#"/>
  <p:tag name="KSO_WM_UNIT_TEXT_FILL_FORE_SCHEMECOLOR_INDEX" val="5"/>
  <p:tag name="KSO_WM_UNIT_TEXT_FILL_TYPE" val="1"/>
  <p:tag name="KSO_WM_UNIT_TEXT_SHADOW_SCHEMECOLOR_INDEX" val="14"/>
</p:tagLst>
</file>

<file path=ppt/tags/tag74.xml><?xml version="1.0" encoding="utf-8"?>
<p:tagLst xmlns:p="http://schemas.openxmlformats.org/presentationml/2006/main">
  <p:tag name="KSO_WM_UNIT_VALUE" val="125*125"/>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27937_4*l_h_x*1_4_1"/>
  <p:tag name="KSO_WM_TEMPLATE_CATEGORY" val="diagram"/>
  <p:tag name="KSO_WM_TEMPLATE_INDEX" val="20227937"/>
  <p:tag name="KSO_WM_UNIT_LAYERLEVEL" val="1_1_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160264_2*n_h_i*1_1_1"/>
  <p:tag name="KSO_WM_TEMPLATE_CATEGORY" val="diagram"/>
  <p:tag name="KSO_WM_TEMPLATE_INDEX" val="160264"/>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160264_2*n_h_h_i*1_2_1_1"/>
  <p:tag name="KSO_WM_TEMPLATE_CATEGORY" val="diagram"/>
  <p:tag name="KSO_WM_TEMPLATE_INDEX" val="160264"/>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160264_2*n_h_h_i*1_2_2_1"/>
  <p:tag name="KSO_WM_TEMPLATE_CATEGORY" val="diagram"/>
  <p:tag name="KSO_WM_TEMPLATE_INDEX" val="160264"/>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160264_2*n_h_h_i*1_2_3_1"/>
  <p:tag name="KSO_WM_TEMPLATE_CATEGORY" val="diagram"/>
  <p:tag name="KSO_WM_TEMPLATE_INDEX" val="160264"/>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9.xml><?xml version="1.0" encoding="utf-8"?>
<p:tagLst xmlns:p="http://schemas.openxmlformats.org/presentationml/2006/main">
  <p:tag name="KSO_WM_UNIT_SUBTYPE" val="a"/>
  <p:tag name="KSO_WM_UNIT_NOCLEAR" val="0"/>
  <p:tag name="KSO_WM_UNIT_VALUE" val="27"/>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160264_2*n_h_h_f*1_2_2_1"/>
  <p:tag name="KSO_WM_TEMPLATE_CATEGORY" val="diagram"/>
  <p:tag name="KSO_WM_TEMPLATE_INDEX" val="160264"/>
  <p:tag name="KSO_WM_UNIT_LAYERLEVEL" val="1_1_1_1"/>
  <p:tag name="KSO_WM_TAG_VERSION" val="1.0"/>
  <p:tag name="KSO_WM_BEAUTIFY_FLAG" val="#wm#"/>
  <p:tag name="KSO_WM_UNIT_PRESET_TEXT" val="单击此处添加文本具体内容，简明扼要地阐述你的观点"/>
  <p:tag name="KSO_WM_UNIT_TEXT_FILL_FORE_SCHEMECOLOR_INDEX" val="13"/>
  <p:tag name="KSO_WM_UNIT_TEXT_FILL_TYPE" val="1"/>
</p:tagLst>
</file>

<file path=ppt/tags/tag8.xml><?xml version="1.0" encoding="utf-8"?>
<p:tagLst xmlns:p="http://schemas.openxmlformats.org/presentationml/2006/main">
  <p:tag name="KSO_WM_TAG_VERSION" val="1.0"/>
  <p:tag name="KSO_WM_SLIDE_ITEM_CNT" val="0"/>
  <p:tag name="KSO_WM_SLIDE_LAYOUT" val="a_b_f"/>
  <p:tag name="KSO_WM_SLIDE_LAYOUT_CNT" val="1_1_2"/>
  <p:tag name="KSO_WM_SLIDE_TYPE" val="title"/>
  <p:tag name="KSO_WM_BEAUTIFY_FLAG" val="#wm#"/>
  <p:tag name="KSO_WM_COMBINE_RELATE_SLIDE_ID" val="background20179300_1"/>
  <p:tag name="KSO_WM_TEMPLATE_CATEGORY" val="custom"/>
  <p:tag name="KSO_WM_TEMPLATE_INDEX" val="20181724"/>
  <p:tag name="KSO_WM_SLIDE_ID" val="custom20181724_2"/>
  <p:tag name="KSO_WM_SLIDE_INDEX" val="1"/>
  <p:tag name="KSO_WM_TEMPLATE_SUBCATEGORY" val="0"/>
  <p:tag name="KSO_WM_TEMPLATE_THUMBS_INDEX" val="1、4、6、12、13、14、18、23、26、27"/>
  <p:tag name="KSO_WM_TEMPLATE_MASTER_TYPE" val="1"/>
  <p:tag name="KSO_WM_TEMPLATE_COLOR_TYPE" val="0"/>
  <p:tag name="KSO_WM_SPECIAL_SOURCE" val="bdnull"/>
</p:tagLst>
</file>

<file path=ppt/tags/tag80.xml><?xml version="1.0" encoding="utf-8"?>
<p:tagLst xmlns:p="http://schemas.openxmlformats.org/presentationml/2006/main">
  <p:tag name="KSO_WM_UNIT_SUBTYPE" val="a"/>
  <p:tag name="KSO_WM_UNIT_NOCLEAR" val="0"/>
  <p:tag name="KSO_WM_UNIT_VALUE" val="27"/>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160264_2*n_h_h_f*1_2_1_1"/>
  <p:tag name="KSO_WM_TEMPLATE_CATEGORY" val="diagram"/>
  <p:tag name="KSO_WM_TEMPLATE_INDEX" val="160264"/>
  <p:tag name="KSO_WM_UNIT_LAYERLEVEL" val="1_1_1_1"/>
  <p:tag name="KSO_WM_TAG_VERSION" val="1.0"/>
  <p:tag name="KSO_WM_BEAUTIFY_FLAG" val="#wm#"/>
  <p:tag name="KSO_WM_UNIT_PRESET_TEXT" val="单击此处添加文本具体内容，简明扼要地阐述你的观点"/>
  <p:tag name="KSO_WM_UNIT_TEXT_FILL_FORE_SCHEMECOLOR_INDEX" val="13"/>
  <p:tag name="KSO_WM_UNIT_TEXT_FILL_TYPE" val="1"/>
</p:tagLst>
</file>

<file path=ppt/tags/tag81.xml><?xml version="1.0" encoding="utf-8"?>
<p:tagLst xmlns:p="http://schemas.openxmlformats.org/presentationml/2006/main">
  <p:tag name="KSO_WM_UNIT_SUBTYPE" val="a"/>
  <p:tag name="KSO_WM_UNIT_NOCLEAR" val="0"/>
  <p:tag name="KSO_WM_UNIT_VALUE" val="27"/>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160264_2*n_h_h_f*1_2_3_1"/>
  <p:tag name="KSO_WM_TEMPLATE_CATEGORY" val="diagram"/>
  <p:tag name="KSO_WM_TEMPLATE_INDEX" val="160264"/>
  <p:tag name="KSO_WM_UNIT_LAYERLEVEL" val="1_1_1_1"/>
  <p:tag name="KSO_WM_TAG_VERSION" val="1.0"/>
  <p:tag name="KSO_WM_BEAUTIFY_FLAG" val="#wm#"/>
  <p:tag name="KSO_WM_UNIT_PRESET_TEXT" val="单击此处添加文本具体内容，简明扼要地阐述你的观点"/>
  <p:tag name="KSO_WM_UNIT_TEXT_FILL_FORE_SCHEMECOLOR_INDEX" val="13"/>
  <p:tag name="KSO_WM_UNIT_TEXT_FILL_TYPE" val="1"/>
</p:tagLst>
</file>

<file path=ppt/tags/tag82.xml><?xml version="1.0" encoding="utf-8"?>
<p:tagLst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160264_2*n_h_a*1_1_1"/>
  <p:tag name="KSO_WM_TEMPLATE_CATEGORY" val="diagram"/>
  <p:tag name="KSO_WM_TEMPLATE_INDEX" val="160264"/>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160264_2*n_h_i*1_1_1"/>
  <p:tag name="KSO_WM_TEMPLATE_CATEGORY" val="diagram"/>
  <p:tag name="KSO_WM_TEMPLATE_INDEX" val="160264"/>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1_1"/>
  <p:tag name="KSO_WM_UNIT_ID" val="diagram160264_2*n_h_h_i*1_2_1_1"/>
  <p:tag name="KSO_WM_TEMPLATE_CATEGORY" val="diagram"/>
  <p:tag name="KSO_WM_TEMPLATE_INDEX" val="160264"/>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2_1"/>
  <p:tag name="KSO_WM_UNIT_ID" val="diagram160264_2*n_h_h_i*1_2_2_1"/>
  <p:tag name="KSO_WM_TEMPLATE_CATEGORY" val="diagram"/>
  <p:tag name="KSO_WM_TEMPLATE_INDEX" val="160264"/>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2_3_1"/>
  <p:tag name="KSO_WM_UNIT_ID" val="diagram160264_2*n_h_h_i*1_2_3_1"/>
  <p:tag name="KSO_WM_TEMPLATE_CATEGORY" val="diagram"/>
  <p:tag name="KSO_WM_TEMPLATE_INDEX" val="160264"/>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87.xml><?xml version="1.0" encoding="utf-8"?>
<p:tagLst xmlns:p="http://schemas.openxmlformats.org/presentationml/2006/main">
  <p:tag name="KSO_WM_UNIT_SUBTYPE" val="a"/>
  <p:tag name="KSO_WM_UNIT_NOCLEAR" val="0"/>
  <p:tag name="KSO_WM_UNIT_VALUE" val="27"/>
  <p:tag name="KSO_WM_UNIT_HIGHLIGHT" val="0"/>
  <p:tag name="KSO_WM_UNIT_COMPATIBLE" val="0"/>
  <p:tag name="KSO_WM_UNIT_DIAGRAM_ISNUMVISUAL" val="0"/>
  <p:tag name="KSO_WM_UNIT_DIAGRAM_ISREFERUNIT" val="0"/>
  <p:tag name="KSO_WM_DIAGRAM_GROUP_CODE" val="n1-1"/>
  <p:tag name="KSO_WM_UNIT_TYPE" val="n_h_h_f"/>
  <p:tag name="KSO_WM_UNIT_INDEX" val="1_2_2_1"/>
  <p:tag name="KSO_WM_UNIT_ID" val="diagram160264_2*n_h_h_f*1_2_2_1"/>
  <p:tag name="KSO_WM_TEMPLATE_CATEGORY" val="diagram"/>
  <p:tag name="KSO_WM_TEMPLATE_INDEX" val="160264"/>
  <p:tag name="KSO_WM_UNIT_LAYERLEVEL" val="1_1_1_1"/>
  <p:tag name="KSO_WM_TAG_VERSION" val="1.0"/>
  <p:tag name="KSO_WM_BEAUTIFY_FLAG" val="#wm#"/>
  <p:tag name="KSO_WM_UNIT_PRESET_TEXT" val="单击此处添加文本具体内容，简明扼要地阐述你的观点"/>
  <p:tag name="KSO_WM_UNIT_TEXT_FILL_FORE_SCHEMECOLOR_INDEX" val="13"/>
  <p:tag name="KSO_WM_UNIT_TEXT_FILL_TYPE" val="1"/>
</p:tagLst>
</file>

<file path=ppt/tags/tag88.xml><?xml version="1.0" encoding="utf-8"?>
<p:tagLst xmlns:p="http://schemas.openxmlformats.org/presentationml/2006/main">
  <p:tag name="KSO_WM_UNIT_SUBTYPE" val="a"/>
  <p:tag name="KSO_WM_UNIT_NOCLEAR" val="0"/>
  <p:tag name="KSO_WM_UNIT_VALUE" val="27"/>
  <p:tag name="KSO_WM_UNIT_HIGHLIGHT" val="0"/>
  <p:tag name="KSO_WM_UNIT_COMPATIBLE" val="0"/>
  <p:tag name="KSO_WM_UNIT_DIAGRAM_ISNUMVISUAL" val="0"/>
  <p:tag name="KSO_WM_UNIT_DIAGRAM_ISREFERUNIT" val="0"/>
  <p:tag name="KSO_WM_DIAGRAM_GROUP_CODE" val="n1-1"/>
  <p:tag name="KSO_WM_UNIT_TYPE" val="n_h_h_f"/>
  <p:tag name="KSO_WM_UNIT_INDEX" val="1_2_1_1"/>
  <p:tag name="KSO_WM_UNIT_ID" val="diagram160264_2*n_h_h_f*1_2_1_1"/>
  <p:tag name="KSO_WM_TEMPLATE_CATEGORY" val="diagram"/>
  <p:tag name="KSO_WM_TEMPLATE_INDEX" val="160264"/>
  <p:tag name="KSO_WM_UNIT_LAYERLEVEL" val="1_1_1_1"/>
  <p:tag name="KSO_WM_TAG_VERSION" val="1.0"/>
  <p:tag name="KSO_WM_BEAUTIFY_FLAG" val="#wm#"/>
  <p:tag name="KSO_WM_UNIT_PRESET_TEXT" val="单击此处添加文本具体内容，简明扼要地阐述你的观点"/>
  <p:tag name="KSO_WM_UNIT_TEXT_FILL_FORE_SCHEMECOLOR_INDEX" val="13"/>
  <p:tag name="KSO_WM_UNIT_TEXT_FILL_TYPE" val="1"/>
</p:tagLst>
</file>

<file path=ppt/tags/tag89.xml><?xml version="1.0" encoding="utf-8"?>
<p:tagLst xmlns:p="http://schemas.openxmlformats.org/presentationml/2006/main">
  <p:tag name="KSO_WM_UNIT_SUBTYPE" val="a"/>
  <p:tag name="KSO_WM_UNIT_NOCLEAR" val="0"/>
  <p:tag name="KSO_WM_UNIT_VALUE" val="27"/>
  <p:tag name="KSO_WM_UNIT_HIGHLIGHT" val="0"/>
  <p:tag name="KSO_WM_UNIT_COMPATIBLE" val="0"/>
  <p:tag name="KSO_WM_UNIT_DIAGRAM_ISNUMVISUAL" val="0"/>
  <p:tag name="KSO_WM_UNIT_DIAGRAM_ISREFERUNIT" val="0"/>
  <p:tag name="KSO_WM_DIAGRAM_GROUP_CODE" val="n1-1"/>
  <p:tag name="KSO_WM_UNIT_TYPE" val="n_h_h_f"/>
  <p:tag name="KSO_WM_UNIT_INDEX" val="1_2_3_1"/>
  <p:tag name="KSO_WM_UNIT_ID" val="diagram160264_2*n_h_h_f*1_2_3_1"/>
  <p:tag name="KSO_WM_TEMPLATE_CATEGORY" val="diagram"/>
  <p:tag name="KSO_WM_TEMPLATE_INDEX" val="160264"/>
  <p:tag name="KSO_WM_UNIT_LAYERLEVEL" val="1_1_1_1"/>
  <p:tag name="KSO_WM_TAG_VERSION" val="1.0"/>
  <p:tag name="KSO_WM_BEAUTIFY_FLAG" val="#wm#"/>
  <p:tag name="KSO_WM_UNIT_PRESET_TEXT" val="单击此处添加文本具体内容，简明扼要地阐述你的观点"/>
  <p:tag name="KSO_WM_UNIT_TEXT_FILL_FORE_SCHEMECOLOR_INDEX" val="13"/>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0.xml><?xml version="1.0" encoding="utf-8"?>
<p:tagLst xmlns:p="http://schemas.openxmlformats.org/presentationml/2006/main">
  <p:tag name="KSO_WM_UNIT_ISCONTENTSTITLE" val="0"/>
  <p:tag name="KSO_WM_UNIT_ISNUMDGMTITLE" val="0"/>
  <p:tag name="KSO_WM_UNIT_NOCLEAR" val="0"/>
  <p:tag name="KSO_WM_UNIT_VALUE" val="15"/>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160264_2*n_h_a*1_1_1"/>
  <p:tag name="KSO_WM_TEMPLATE_CATEGORY" val="diagram"/>
  <p:tag name="KSO_WM_TEMPLATE_INDEX" val="160264"/>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91.xml><?xml version="1.0" encoding="utf-8"?>
<p:tagLst xmlns:p="http://schemas.openxmlformats.org/presentationml/2006/main">
  <p:tag name="KSO_WM_TEMPLATE_CATEGORY" val="diagram"/>
  <p:tag name="KSO_WM_TEMPLATE_INDEX" val="20170255"/>
  <p:tag name="KSO_WM_UNIT_TYPE" val="n_h_f"/>
  <p:tag name="KSO_WM_UNIT_INDEX" val="1_2_2"/>
  <p:tag name="KSO_WM_UNIT_ID" val="diagram20170255_1*n_h_f*1_2_2"/>
  <p:tag name="KSO_WM_UNIT_LAYERLEVEL" val="1_1_1"/>
  <p:tag name="KSO_WM_UNIT_VALUE" val="25"/>
  <p:tag name="KSO_WM_UNIT_HIGHLIGHT" val="0"/>
  <p:tag name="KSO_WM_UNIT_COMPATIBLE" val="0"/>
  <p:tag name="KSO_WM_UNIT_CLEAR" val="0"/>
  <p:tag name="KSO_WM_BEAUTIFY_FLAG" val="#wm#"/>
  <p:tag name="KSO_WM_TAG_VERSION" val="1.0"/>
  <p:tag name="KSO_WM_DIAGRAM_GROUP_CODE" val="n1-1"/>
  <p:tag name="KSO_WM_UNIT_PRESET_TEXT" val="Text"/>
  <p:tag name="KSO_WM_UNIT_FILL_FORE_SCHEMECOLOR_INDEX" val="6"/>
  <p:tag name="KSO_WM_UNIT_FILL_TYPE" val="1"/>
  <p:tag name="KSO_WM_UNIT_LINE_FORE_SCHEMECOLOR_INDEX" val="2"/>
  <p:tag name="KSO_WM_UNIT_LINE_FILL_TYPE" val="2"/>
  <p:tag name="KSO_WM_UNIT_TEXT_FILL_FORE_SCHEMECOLOR_INDEX" val="16"/>
  <p:tag name="KSO_WM_UNIT_TEXT_FILL_TYPE" val="1"/>
</p:tagLst>
</file>

<file path=ppt/tags/tag92.xml><?xml version="1.0" encoding="utf-8"?>
<p:tagLst xmlns:p="http://schemas.openxmlformats.org/presentationml/2006/main">
  <p:tag name="KSO_WM_TEMPLATE_CATEGORY" val="diagram"/>
  <p:tag name="KSO_WM_TEMPLATE_INDEX" val="20170255"/>
  <p:tag name="KSO_WM_UNIT_TYPE" val="n_h_f"/>
  <p:tag name="KSO_WM_UNIT_INDEX" val="1_1_3"/>
  <p:tag name="KSO_WM_UNIT_ID" val="diagram20170255_1*n_h_f*1_1_3"/>
  <p:tag name="KSO_WM_UNIT_LAYERLEVEL" val="1_1_1"/>
  <p:tag name="KSO_WM_UNIT_VALUE" val="16"/>
  <p:tag name="KSO_WM_UNIT_HIGHLIGHT" val="0"/>
  <p:tag name="KSO_WM_UNIT_COMPATIBLE" val="0"/>
  <p:tag name="KSO_WM_UNIT_CLEAR" val="0"/>
  <p:tag name="KSO_WM_BEAUTIFY_FLAG" val="#wm#"/>
  <p:tag name="KSO_WM_TAG_VERSION" val="1.0"/>
  <p:tag name="KSO_WM_DIAGRAM_GROUP_CODE" val="n1-1"/>
  <p:tag name="KSO_WM_UNIT_PRESET_TEXT" val="LOREM"/>
  <p:tag name="KSO_WM_UNIT_FILL_FORE_SCHEMECOLOR_INDEX" val="5"/>
  <p:tag name="KSO_WM_UNIT_FILL_TYPE" val="1"/>
  <p:tag name="KSO_WM_UNIT_LINE_FORE_SCHEMECOLOR_INDEX" val="2"/>
  <p:tag name="KSO_WM_UNIT_LINE_FILL_TYPE" val="2"/>
  <p:tag name="KSO_WM_UNIT_TEXT_FILL_FORE_SCHEMECOLOR_INDEX" val="16"/>
  <p:tag name="KSO_WM_UNIT_TEXT_FILL_TYPE" val="1"/>
</p:tagLst>
</file>

<file path=ppt/tags/tag93.xml><?xml version="1.0" encoding="utf-8"?>
<p:tagLst xmlns:p="http://schemas.openxmlformats.org/presentationml/2006/main">
  <p:tag name="KSO_WM_TEMPLATE_CATEGORY" val="diagram"/>
  <p:tag name="KSO_WM_TEMPLATE_INDEX" val="20170255"/>
  <p:tag name="KSO_WM_UNIT_TYPE" val="n_h_f"/>
  <p:tag name="KSO_WM_UNIT_INDEX" val="1_1_4"/>
  <p:tag name="KSO_WM_UNIT_ID" val="diagram20170255_1*n_h_f*1_1_4"/>
  <p:tag name="KSO_WM_UNIT_LAYERLEVEL" val="1_1_1"/>
  <p:tag name="KSO_WM_UNIT_VALUE" val="16"/>
  <p:tag name="KSO_WM_UNIT_HIGHLIGHT" val="0"/>
  <p:tag name="KSO_WM_UNIT_COMPATIBLE" val="0"/>
  <p:tag name="KSO_WM_UNIT_CLEAR" val="0"/>
  <p:tag name="KSO_WM_BEAUTIFY_FLAG" val="#wm#"/>
  <p:tag name="KSO_WM_TAG_VERSION" val="1.0"/>
  <p:tag name="KSO_WM_DIAGRAM_GROUP_CODE" val="n1-1"/>
  <p:tag name="KSO_WM_UNIT_PRESET_TEXT" val="LOREM"/>
  <p:tag name="KSO_WM_UNIT_FILL_FORE_SCHEMECOLOR_INDEX" val="7"/>
  <p:tag name="KSO_WM_UNIT_FILL_TYPE" val="1"/>
  <p:tag name="KSO_WM_UNIT_LINE_FORE_SCHEMECOLOR_INDEX" val="2"/>
  <p:tag name="KSO_WM_UNIT_LINE_FILL_TYPE" val="2"/>
  <p:tag name="KSO_WM_UNIT_TEXT_FILL_FORE_SCHEMECOLOR_INDEX" val="16"/>
  <p:tag name="KSO_WM_UNIT_TEXT_FILL_TYPE" val="1"/>
</p:tagLst>
</file>

<file path=ppt/tags/tag94.xml><?xml version="1.0" encoding="utf-8"?>
<p:tagLst xmlns:p="http://schemas.openxmlformats.org/presentationml/2006/main">
  <p:tag name="KSO_WM_TEMPLATE_CATEGORY" val="diagram"/>
  <p:tag name="KSO_WM_TEMPLATE_INDEX" val="20170255"/>
  <p:tag name="KSO_WM_UNIT_TYPE" val="n_h_i"/>
  <p:tag name="KSO_WM_UNIT_INDEX" val="1_1_3"/>
  <p:tag name="KSO_WM_UNIT_ID" val="diagram20170255_1*n_h_i*1_1_3"/>
  <p:tag name="KSO_WM_UNIT_LAYERLEVEL" val="1_1_1"/>
  <p:tag name="KSO_WM_BEAUTIFY_FLAG" val="#wm#"/>
  <p:tag name="KSO_WM_TAG_VERSION" val="1.0"/>
  <p:tag name="KSO_WM_DIAGRAM_GROUP_CODE" val="n1-1"/>
  <p:tag name="KSO_WM_UNIT_LINE_FORE_SCHEMECOLOR_INDEX" val="5"/>
  <p:tag name="KSO_WM_UNIT_LINE_FILL_TYPE" val="2"/>
</p:tagLst>
</file>

<file path=ppt/tags/tag95.xml><?xml version="1.0" encoding="utf-8"?>
<p:tagLst xmlns:p="http://schemas.openxmlformats.org/presentationml/2006/main">
  <p:tag name="KSO_WM_TEMPLATE_CATEGORY" val="diagram"/>
  <p:tag name="KSO_WM_TEMPLATE_INDEX" val="20170255"/>
  <p:tag name="KSO_WM_UNIT_TYPE" val="n_h_i"/>
  <p:tag name="KSO_WM_UNIT_INDEX" val="1_1_4"/>
  <p:tag name="KSO_WM_UNIT_ID" val="diagram20170255_1*n_h_i*1_1_4"/>
  <p:tag name="KSO_WM_UNIT_LAYERLEVEL" val="1_1_1"/>
  <p:tag name="KSO_WM_BEAUTIFY_FLAG" val="#wm#"/>
  <p:tag name="KSO_WM_TAG_VERSION" val="1.0"/>
  <p:tag name="KSO_WM_DIAGRAM_GROUP_CODE" val="n1-1"/>
  <p:tag name="KSO_WM_UNIT_LINE_FORE_SCHEMECOLOR_INDEX" val="5"/>
  <p:tag name="KSO_WM_UNIT_LINE_FILL_TYPE"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1454_3*m_h_i*1_1_1"/>
  <p:tag name="KSO_WM_TEMPLATE_CATEGORY" val="diagram"/>
  <p:tag name="KSO_WM_TEMPLATE_INDEX" val="20201454"/>
  <p:tag name="KSO_WM_UNIT_LAYERLEVEL" val="1_1_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01454_3*m_h_i*1_1_2"/>
  <p:tag name="KSO_WM_TEMPLATE_CATEGORY" val="diagram"/>
  <p:tag name="KSO_WM_TEMPLATE_INDEX" val="20201454"/>
  <p:tag name="KSO_WM_UNIT_LAYERLEVEL" val="1_1_1"/>
  <p:tag name="KSO_WM_TAG_VERSION" val="1.0"/>
  <p:tag name="KSO_WM_BEAUTIFY_FLAG" val="#wm#"/>
  <p:tag name="KSO_WM_UNIT_FILL_FORE_SCHEMECOLOR_INDEX" val="14"/>
  <p:tag name="KSO_WM_UNIT_FILL_TYPE" val="1"/>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201454_3*m_h_i*1_1_3"/>
  <p:tag name="KSO_WM_TEMPLATE_CATEGORY" val="diagram"/>
  <p:tag name="KSO_WM_TEMPLATE_INDEX" val="20201454"/>
  <p:tag name="KSO_WM_UNIT_LAYERLEVEL" val="1_1_1"/>
  <p:tag name="KSO_WM_TAG_VERSION" val="1.0"/>
  <p:tag name="KSO_WM_BEAUTIFY_FLAG" val="#wm#"/>
  <p:tag name="KSO_WM_UNIT_LINE_FORE_SCHEMECOLOR_INDEX" val="5"/>
  <p:tag name="KSO_WM_UNIT_LINE_FILL_TYPE"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201454_3*m_h_i*1_1_4"/>
  <p:tag name="KSO_WM_TEMPLATE_CATEGORY" val="diagram"/>
  <p:tag name="KSO_WM_TEMPLATE_INDEX" val="20201454"/>
  <p:tag name="KSO_WM_UNIT_LAYERLEVEL" val="1_1_1"/>
  <p:tag name="KSO_WM_TAG_VERSION" val="1.0"/>
  <p:tag name="KSO_WM_BEAUTIFY_FLAG" val="#wm#"/>
  <p:tag name="KSO_WM_UNIT_FILL_FORE_SCHEMECOLOR_INDEX" val="5"/>
  <p:tag name="KSO_WM_UNI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5511</Words>
  <Application>WPS 文字</Application>
  <PresentationFormat>宽屏</PresentationFormat>
  <Paragraphs>478</Paragraphs>
  <Slides>45</Slides>
  <Notes>1</Notes>
  <HiddenSlides>0</HiddenSlides>
  <MMClips>0</MMClips>
  <ScaleCrop>false</ScaleCrop>
  <HeadingPairs>
    <vt:vector size="6" baseType="variant">
      <vt:variant>
        <vt:lpstr>已用的字体</vt:lpstr>
      </vt:variant>
      <vt:variant>
        <vt:i4>26</vt:i4>
      </vt:variant>
      <vt:variant>
        <vt:lpstr>主题</vt:lpstr>
      </vt:variant>
      <vt:variant>
        <vt:i4>2</vt:i4>
      </vt:variant>
      <vt:variant>
        <vt:lpstr>幻灯片标题</vt:lpstr>
      </vt:variant>
      <vt:variant>
        <vt:i4>45</vt:i4>
      </vt:variant>
    </vt:vector>
  </HeadingPairs>
  <TitlesOfParts>
    <vt:vector size="73" baseType="lpstr">
      <vt:lpstr>Arial</vt:lpstr>
      <vt:lpstr>宋体</vt:lpstr>
      <vt:lpstr>Wingdings</vt:lpstr>
      <vt:lpstr>微软雅黑</vt:lpstr>
      <vt:lpstr>微软雅黑</vt:lpstr>
      <vt:lpstr>方正卡通简体</vt:lpstr>
      <vt:lpstr>Times New Roman</vt:lpstr>
      <vt:lpstr>黑体</vt:lpstr>
      <vt:lpstr>汉仪中黑KW</vt:lpstr>
      <vt:lpstr>等线</vt:lpstr>
      <vt:lpstr>宋体</vt:lpstr>
      <vt:lpstr>汉仪书宋二KW</vt:lpstr>
      <vt:lpstr>等线 Light</vt:lpstr>
      <vt:lpstr>汉仪中等线KW</vt:lpstr>
      <vt:lpstr>Calibri</vt:lpstr>
      <vt:lpstr>Helvetica Neue</vt:lpstr>
      <vt:lpstr>Arial Unicode MS</vt:lpstr>
      <vt:lpstr>黑体</vt:lpstr>
      <vt:lpstr>Arial Bold</vt:lpstr>
      <vt:lpstr>微软雅黑</vt:lpstr>
      <vt:lpstr>方正卡通简体</vt:lpstr>
      <vt:lpstr>Wingdings</vt:lpstr>
      <vt:lpstr>微软雅黑</vt:lpstr>
      <vt:lpstr>汉仪旗黑</vt:lpstr>
      <vt:lpstr>思源黑体 CN Bold</vt:lpstr>
      <vt:lpstr>思源黑体 CN Regular</vt:lpstr>
      <vt:lpstr>Office 主题​​</vt:lpstr>
      <vt:lpstr>1_Office 主题​​</vt:lpstr>
      <vt:lpstr>PowerPoint 演示文稿</vt:lpstr>
      <vt:lpstr>PowerPoint 演示文稿</vt:lpstr>
      <vt:lpstr>一、幼儿园教育活动目标的设置</vt:lpstr>
      <vt:lpstr>一、 游戏与幼儿园课程中的游戏</vt:lpstr>
      <vt:lpstr>（一） 高结构幼儿园教育活动目标的设置</vt:lpstr>
      <vt:lpstr>（一） 高结构幼儿园教育活动目标的设置</vt:lpstr>
      <vt:lpstr>（一） 高结构幼儿园教育活动目标的设置</vt:lpstr>
      <vt:lpstr>（一） 高结构幼儿园教育活动目标的设置</vt:lpstr>
      <vt:lpstr>（一） 高结构幼儿园教育活动目标的设置</vt:lpstr>
      <vt:lpstr>（一） 高结构幼儿园教育活动目标的设置</vt:lpstr>
      <vt:lpstr>（一） 低结构幼儿园教育活动目标的设置</vt:lpstr>
      <vt:lpstr>（一） 低结构幼儿园教育活动目标的设置</vt:lpstr>
      <vt:lpstr>（一） 低结构幼儿园教育活动目标的设置</vt:lpstr>
      <vt:lpstr>（一） 低结构幼儿园教育活动目标的设置</vt:lpstr>
      <vt:lpstr>二、 幼儿园教育活动内容的选择和组织</vt:lpstr>
      <vt:lpstr>二、 幼儿园教育活动内容的选择和组织</vt:lpstr>
      <vt:lpstr>二、 幼儿园教育活动内容的选择和组织</vt:lpstr>
      <vt:lpstr>二、 幼儿园教育活动内容的选择和组织</vt:lpstr>
      <vt:lpstr>二、 幼儿园教育活动内容的选择和组织</vt:lpstr>
      <vt:lpstr>三、 幼儿园教育活动的评价</vt:lpstr>
      <vt:lpstr>三、 幼儿园教育活动的评价</vt:lpstr>
      <vt:lpstr>三、 幼儿园教育活动的评价</vt:lpstr>
      <vt:lpstr>三、 幼儿园教育活动的评价</vt:lpstr>
      <vt:lpstr>PowerPoint 演示文稿</vt:lpstr>
      <vt:lpstr>二、 各种不同结构化程度的教育活动设计原理和示例</vt:lpstr>
      <vt:lpstr>一、 由不同结构化程度的教育活动组成的连续体</vt:lpstr>
      <vt:lpstr>PowerPoint 演示文稿</vt:lpstr>
      <vt:lpstr>二、 各种不同结构化程度的教育活动设计原理和示例</vt:lpstr>
      <vt:lpstr>二、 各种不同结构化程度的教育活动设计原理和示例</vt:lpstr>
      <vt:lpstr>PowerPoint 演示文稿</vt:lpstr>
      <vt:lpstr>二、 各种不同结构化程度的教育活动设计原理和示例</vt:lpstr>
      <vt:lpstr>二、 各种不同结构化程度的教育活动设计原理和示例</vt:lpstr>
      <vt:lpstr>二、 各种不同结构化程度的教育活动设计原理和示例</vt:lpstr>
      <vt:lpstr>二、 各种不同结构化程度的教育活动设计原理和示例</vt:lpstr>
      <vt:lpstr>二、 各种不同结构化程度的教育活动设计原理和示例</vt:lpstr>
      <vt:lpstr>二、 各种不同结构化程度的教育活动设计原理和示例</vt:lpstr>
      <vt:lpstr>二、 各种不同结构化程度的教育活动设计原理和示例</vt:lpstr>
      <vt:lpstr>PowerPoint 演示文稿</vt:lpstr>
      <vt:lpstr>PowerPoint 演示文稿</vt:lpstr>
      <vt:lpstr>PowerPoint 演示文稿</vt:lpstr>
      <vt:lpstr>二、 各种不同结构化程度的教育活动设计原理和示例</vt:lpstr>
      <vt:lpstr>PowerPoint 演示文稿</vt:lpstr>
      <vt:lpstr>PowerPoint 演示文稿</vt:lpstr>
      <vt:lpstr>二、 各种不同结构化程度的教育活动设计原理和示例</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微软用户</dc:creator>
  <cp:lastModifiedBy>WPS_1640303954</cp:lastModifiedBy>
  <cp:revision>321</cp:revision>
  <dcterms:created xsi:type="dcterms:W3CDTF">2023-07-11T14:28:46Z</dcterms:created>
  <dcterms:modified xsi:type="dcterms:W3CDTF">2023-07-11T14:28:46Z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4834208D572760DC090FAD64DB85F4FF_42</vt:lpwstr>
  </property>
  <property fmtid="{D5CDD505-2E9C-101B-9397-08002B2CF9AE}" pid="3" name="KSOProductBuildVer">
    <vt:lpwstr>2052-5.5.1.7991</vt:lpwstr>
  </property>
</Properties>
</file>